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17"/>
  </p:notesMasterIdLst>
  <p:sldIdLst>
    <p:sldId id="278" r:id="rId5"/>
    <p:sldId id="281" r:id="rId6"/>
    <p:sldId id="280" r:id="rId7"/>
    <p:sldId id="262" r:id="rId8"/>
    <p:sldId id="261" r:id="rId9"/>
    <p:sldId id="266" r:id="rId10"/>
    <p:sldId id="260" r:id="rId11"/>
    <p:sldId id="259" r:id="rId12"/>
    <p:sldId id="265" r:id="rId13"/>
    <p:sldId id="257" r:id="rId14"/>
    <p:sldId id="258" r:id="rId15"/>
    <p:sldId id="256" r:id="rId16"/>
  </p:sldIdLst>
  <p:sldSz cx="12192000" cy="6858000"/>
  <p:notesSz cx="6858000" cy="9144000"/>
  <p:embeddedFontLst>
    <p:embeddedFont>
      <p:font typeface="Assistant" pitchFamily="2" charset="-79"/>
      <p:regular r:id="rId18"/>
      <p:bold r:id="rId19"/>
    </p:embeddedFont>
    <p:embeddedFont>
      <p:font typeface="Nunito" pitchFamily="2" charset="0"/>
      <p:regular r:id="rId20"/>
      <p:bold r:id="rId21"/>
      <p:italic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34"/>
    <p:restoredTop sz="94737"/>
  </p:normalViewPr>
  <p:slideViewPr>
    <p:cSldViewPr snapToGrid="0">
      <p:cViewPr varScale="1">
        <p:scale>
          <a:sx n="90" d="100"/>
          <a:sy n="90" d="100"/>
        </p:scale>
        <p:origin x="331"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font" Target="fonts/font4.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6.fntdata"/><Relationship Id="rId10" Type="http://schemas.openxmlformats.org/officeDocument/2006/relationships/slide" Target="slides/slide6.xml"/><Relationship Id="rId19" Type="http://schemas.openxmlformats.org/officeDocument/2006/relationships/font" Target="fonts/font2.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5.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F92F9-82C9-496C-8837-8A6EA74B8B15}" type="datetimeFigureOut">
              <a:rPr lang="en-US"/>
              <a:t>2/23/2024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9EAA72-94C8-4A5B-B7CB-201B6AF0E6DF}" type="slidenum">
              <a:rPr lang="en-US"/>
              <a:t>‹#›</a:t>
            </a:fld>
            <a:endParaRPr lang="en-US"/>
          </a:p>
        </p:txBody>
      </p:sp>
    </p:spTree>
    <p:extLst>
      <p:ext uri="{BB962C8B-B14F-4D97-AF65-F5344CB8AC3E}">
        <p14:creationId xmlns:p14="http://schemas.microsoft.com/office/powerpoint/2010/main" val="301412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b"/>
          <a:lstStyle>
            <a:lvl1pPr algn="ctr">
              <a:defRPr sz="6000" b="1">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2/23/2024</a:t>
            </a:fld>
            <a:endParaRPr lang="en-US"/>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087131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2/23/2024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765420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2/23/2024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7">
            <a:extLst>
              <a:ext uri="{FF2B5EF4-FFF2-40B4-BE49-F238E27FC236}">
                <a16:creationId xmlns:a16="http://schemas.microsoft.com/office/drawing/2014/main" id="{21866999-EA1A-5D4E-A54C-32B05219E46F}"/>
              </a:ext>
            </a:extLst>
          </p:cNvPr>
          <p:cNvSpPr>
            <a:spLocks noGrp="1"/>
          </p:cNvSpPr>
          <p:nvPr>
            <p:ph type="body" sz="quarter" idx="13" hasCustomPrompt="1"/>
          </p:nvPr>
        </p:nvSpPr>
        <p:spPr>
          <a:xfrm>
            <a:off x="7429114" y="1700647"/>
            <a:ext cx="3334964" cy="3559268"/>
          </a:xfrm>
        </p:spPr>
        <p:txBody>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3188582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169670" y="2022475"/>
            <a:ext cx="4602480" cy="1325563"/>
          </a:xfrm>
        </p:spPr>
        <p:txBody>
          <a:bodyPr/>
          <a:lstStyle/>
          <a:p>
            <a:r>
              <a:rPr lang="en-US"/>
              <a:t>Click to edit Master title style</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2/23/2024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pic>
        <p:nvPicPr>
          <p:cNvPr id="12" name="Afbeelding 1">
            <a:extLst>
              <a:ext uri="{FF2B5EF4-FFF2-40B4-BE49-F238E27FC236}">
                <a16:creationId xmlns:a16="http://schemas.microsoft.com/office/drawing/2014/main" id="{071BA0D4-0B93-479D-85E8-08D60C5174D9}"/>
              </a:ext>
            </a:extLst>
          </p:cNvPr>
          <p:cNvPicPr>
            <a:picLocks noChangeAspect="1"/>
          </p:cNvPicPr>
          <p:nvPr userDrawn="1"/>
        </p:nvPicPr>
        <p:blipFill>
          <a:blip r:embed="rId3"/>
          <a:stretch>
            <a:fillRect/>
          </a:stretch>
        </p:blipFill>
        <p:spPr>
          <a:xfrm>
            <a:off x="6071044" y="1925617"/>
            <a:ext cx="191697" cy="191697"/>
          </a:xfrm>
          <a:prstGeom prst="rect">
            <a:avLst/>
          </a:prstGeom>
        </p:spPr>
      </p:pic>
      <p:pic>
        <p:nvPicPr>
          <p:cNvPr id="13" name="Afbeelding 11">
            <a:extLst>
              <a:ext uri="{FF2B5EF4-FFF2-40B4-BE49-F238E27FC236}">
                <a16:creationId xmlns:a16="http://schemas.microsoft.com/office/drawing/2014/main" id="{FA5003EA-07F9-4F25-A16B-DD53E728F814}"/>
              </a:ext>
            </a:extLst>
          </p:cNvPr>
          <p:cNvPicPr>
            <a:picLocks noChangeAspect="1"/>
          </p:cNvPicPr>
          <p:nvPr userDrawn="1"/>
        </p:nvPicPr>
        <p:blipFill>
          <a:blip r:embed="rId3"/>
          <a:stretch>
            <a:fillRect/>
          </a:stretch>
        </p:blipFill>
        <p:spPr>
          <a:xfrm>
            <a:off x="6071044" y="3162746"/>
            <a:ext cx="191697" cy="191697"/>
          </a:xfrm>
          <a:prstGeom prst="rect">
            <a:avLst/>
          </a:prstGeom>
        </p:spPr>
      </p:pic>
      <p:pic>
        <p:nvPicPr>
          <p:cNvPr id="14" name="Afbeelding 12">
            <a:extLst>
              <a:ext uri="{FF2B5EF4-FFF2-40B4-BE49-F238E27FC236}">
                <a16:creationId xmlns:a16="http://schemas.microsoft.com/office/drawing/2014/main" id="{EA323091-C82C-4E4C-90C9-DB5E85A1ACD7}"/>
              </a:ext>
            </a:extLst>
          </p:cNvPr>
          <p:cNvPicPr>
            <a:picLocks noChangeAspect="1"/>
          </p:cNvPicPr>
          <p:nvPr userDrawn="1"/>
        </p:nvPicPr>
        <p:blipFill>
          <a:blip r:embed="rId3"/>
          <a:stretch>
            <a:fillRect/>
          </a:stretch>
        </p:blipFill>
        <p:spPr>
          <a:xfrm>
            <a:off x="6071044" y="4389118"/>
            <a:ext cx="191697" cy="191697"/>
          </a:xfrm>
          <a:prstGeom prst="rect">
            <a:avLst/>
          </a:prstGeom>
        </p:spPr>
      </p:pic>
      <p:sp>
        <p:nvSpPr>
          <p:cNvPr id="15" name="Tijdelijke aanduiding voor tekst 8">
            <a:extLst>
              <a:ext uri="{FF2B5EF4-FFF2-40B4-BE49-F238E27FC236}">
                <a16:creationId xmlns:a16="http://schemas.microsoft.com/office/drawing/2014/main" id="{4E29CA66-CB24-0949-A555-88562E362190}"/>
              </a:ext>
            </a:extLst>
          </p:cNvPr>
          <p:cNvSpPr>
            <a:spLocks noGrp="1"/>
          </p:cNvSpPr>
          <p:nvPr>
            <p:ph type="body" sz="quarter" idx="13" hasCustomPrompt="1"/>
          </p:nvPr>
        </p:nvSpPr>
        <p:spPr>
          <a:xfrm>
            <a:off x="6419852" y="1858211"/>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
        <p:nvSpPr>
          <p:cNvPr id="16" name="Tijdelijke aanduiding voor tekst 8">
            <a:extLst>
              <a:ext uri="{FF2B5EF4-FFF2-40B4-BE49-F238E27FC236}">
                <a16:creationId xmlns:a16="http://schemas.microsoft.com/office/drawing/2014/main" id="{0C5C2877-54AF-AF42-BEE7-797EFC63260E}"/>
              </a:ext>
            </a:extLst>
          </p:cNvPr>
          <p:cNvSpPr>
            <a:spLocks noGrp="1"/>
          </p:cNvSpPr>
          <p:nvPr>
            <p:ph type="body" sz="quarter" idx="14" hasCustomPrompt="1"/>
          </p:nvPr>
        </p:nvSpPr>
        <p:spPr>
          <a:xfrm>
            <a:off x="6419852" y="3100603"/>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
        <p:nvSpPr>
          <p:cNvPr id="17" name="Tijdelijke aanduiding voor tekst 8">
            <a:extLst>
              <a:ext uri="{FF2B5EF4-FFF2-40B4-BE49-F238E27FC236}">
                <a16:creationId xmlns:a16="http://schemas.microsoft.com/office/drawing/2014/main" id="{2E443700-FF5F-1A4A-95F6-0E656D4F8628}"/>
              </a:ext>
            </a:extLst>
          </p:cNvPr>
          <p:cNvSpPr>
            <a:spLocks noGrp="1"/>
          </p:cNvSpPr>
          <p:nvPr>
            <p:ph type="body" sz="quarter" idx="15" hasCustomPrompt="1"/>
          </p:nvPr>
        </p:nvSpPr>
        <p:spPr>
          <a:xfrm>
            <a:off x="6419852" y="4326938"/>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819788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2/23/2024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7">
            <a:extLst>
              <a:ext uri="{FF2B5EF4-FFF2-40B4-BE49-F238E27FC236}">
                <a16:creationId xmlns:a16="http://schemas.microsoft.com/office/drawing/2014/main" id="{FCDD82BE-D135-C544-8C46-204EE67B6B18}"/>
              </a:ext>
            </a:extLst>
          </p:cNvPr>
          <p:cNvSpPr>
            <a:spLocks noGrp="1"/>
          </p:cNvSpPr>
          <p:nvPr>
            <p:ph type="body" sz="quarter" idx="13" hasCustomPrompt="1"/>
          </p:nvPr>
        </p:nvSpPr>
        <p:spPr>
          <a:xfrm>
            <a:off x="5160963" y="1543050"/>
            <a:ext cx="5938837" cy="3602038"/>
          </a:xfrm>
        </p:spPr>
        <p:txBody>
          <a:bodyPr/>
          <a:lstStyle>
            <a:lvl1pPr marL="0" indent="0">
              <a:buNone/>
              <a:defRPr sz="1400" b="0">
                <a:solidFill>
                  <a:schemeClr val="tx2"/>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1980864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D6DCD4-D09A-424D-BCF1-10D9CEB389E1}"/>
              </a:ext>
            </a:extLst>
          </p:cNvPr>
          <p:cNvSpPr>
            <a:spLocks noGrp="1"/>
          </p:cNvSpPr>
          <p:nvPr>
            <p:ph type="dt" sz="half" idx="10"/>
          </p:nvPr>
        </p:nvSpPr>
        <p:spPr/>
        <p:txBody>
          <a:bodyPr/>
          <a:lstStyle/>
          <a:p>
            <a:fld id="{EA730EFB-AB28-4A68-9CF2-24FEA7CF3D98}" type="datetimeFigureOut">
              <a:rPr lang="en-US" smtClean="0"/>
              <a:t>2/23/2024</a:t>
            </a:fld>
            <a:endParaRPr lang="en-US"/>
          </a:p>
        </p:txBody>
      </p:sp>
      <p:sp>
        <p:nvSpPr>
          <p:cNvPr id="4" name="Footer Placeholder 3">
            <a:extLst>
              <a:ext uri="{FF2B5EF4-FFF2-40B4-BE49-F238E27FC236}">
                <a16:creationId xmlns:a16="http://schemas.microsoft.com/office/drawing/2014/main" id="{64A81BBE-0237-4A1F-BA6E-13DF7555F8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FC6D35-11CD-4922-8A60-58D2E1AB67C1}"/>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6" name="Title 1">
            <a:extLst>
              <a:ext uri="{FF2B5EF4-FFF2-40B4-BE49-F238E27FC236}">
                <a16:creationId xmlns:a16="http://schemas.microsoft.com/office/drawing/2014/main" id="{5692AEA3-9819-8946-A9C8-BDDE9DB69499}"/>
              </a:ext>
            </a:extLst>
          </p:cNvPr>
          <p:cNvSpPr>
            <a:spLocks noGrp="1"/>
          </p:cNvSpPr>
          <p:nvPr>
            <p:ph type="title" hasCustomPrompt="1"/>
          </p:nvPr>
        </p:nvSpPr>
        <p:spPr>
          <a:xfrm>
            <a:off x="623980" y="2821303"/>
            <a:ext cx="3034539" cy="1325563"/>
          </a:xfrm>
        </p:spPr>
        <p:txBody>
          <a:bodyPr/>
          <a:lstStyle>
            <a:lvl1pPr>
              <a:defRPr/>
            </a:lvl1pPr>
          </a:lstStyle>
          <a:p>
            <a:r>
              <a:rPr lang="en-US"/>
              <a:t>Let’s stay</a:t>
            </a:r>
            <a:br>
              <a:rPr lang="en-US"/>
            </a:br>
            <a:r>
              <a:rPr lang="en-US"/>
              <a:t>in touch</a:t>
            </a:r>
          </a:p>
        </p:txBody>
      </p:sp>
      <p:sp>
        <p:nvSpPr>
          <p:cNvPr id="8" name="Tijdelijke aanduiding voor tekst 7">
            <a:extLst>
              <a:ext uri="{FF2B5EF4-FFF2-40B4-BE49-F238E27FC236}">
                <a16:creationId xmlns:a16="http://schemas.microsoft.com/office/drawing/2014/main" id="{D7EA6672-B697-1F45-B601-485816F12E4D}"/>
              </a:ext>
            </a:extLst>
          </p:cNvPr>
          <p:cNvSpPr>
            <a:spLocks noGrp="1"/>
          </p:cNvSpPr>
          <p:nvPr>
            <p:ph type="body" sz="quarter" idx="13" hasCustomPrompt="1"/>
          </p:nvPr>
        </p:nvSpPr>
        <p:spPr>
          <a:xfrm>
            <a:off x="6441850" y="2411300"/>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err="1"/>
              <a:t>www.eScienceCenter.nl</a:t>
            </a:r>
            <a:endParaRPr lang="nl-NL"/>
          </a:p>
        </p:txBody>
      </p:sp>
      <p:sp>
        <p:nvSpPr>
          <p:cNvPr id="9" name="Tijdelijke aanduiding voor tekst 7">
            <a:extLst>
              <a:ext uri="{FF2B5EF4-FFF2-40B4-BE49-F238E27FC236}">
                <a16:creationId xmlns:a16="http://schemas.microsoft.com/office/drawing/2014/main" id="{8044E8D2-73A1-754B-A79F-38C8566011BC}"/>
              </a:ext>
            </a:extLst>
          </p:cNvPr>
          <p:cNvSpPr>
            <a:spLocks noGrp="1"/>
          </p:cNvSpPr>
          <p:nvPr>
            <p:ph type="body" sz="quarter" idx="14" hasCustomPrompt="1"/>
          </p:nvPr>
        </p:nvSpPr>
        <p:spPr>
          <a:xfrm>
            <a:off x="6441850" y="3138788"/>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err="1"/>
              <a:t>info@esciencecenter.com</a:t>
            </a:r>
            <a:endParaRPr lang="nl-NL"/>
          </a:p>
        </p:txBody>
      </p:sp>
      <p:sp>
        <p:nvSpPr>
          <p:cNvPr id="10" name="Tijdelijke aanduiding voor tekst 7">
            <a:extLst>
              <a:ext uri="{FF2B5EF4-FFF2-40B4-BE49-F238E27FC236}">
                <a16:creationId xmlns:a16="http://schemas.microsoft.com/office/drawing/2014/main" id="{5F583079-5811-6140-9BA6-DF65FDE8673E}"/>
              </a:ext>
            </a:extLst>
          </p:cNvPr>
          <p:cNvSpPr>
            <a:spLocks noGrp="1"/>
          </p:cNvSpPr>
          <p:nvPr>
            <p:ph type="body" sz="quarter" idx="15" hasCustomPrompt="1"/>
          </p:nvPr>
        </p:nvSpPr>
        <p:spPr>
          <a:xfrm>
            <a:off x="6441850" y="3865901"/>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+31 (0)20 460 4770</a:t>
            </a:r>
          </a:p>
        </p:txBody>
      </p:sp>
    </p:spTree>
    <p:extLst>
      <p:ext uri="{BB962C8B-B14F-4D97-AF65-F5344CB8AC3E}">
        <p14:creationId xmlns:p14="http://schemas.microsoft.com/office/powerpoint/2010/main" val="4180169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b"/>
          <a:lstStyle>
            <a:lvl1pPr algn="ctr">
              <a:defRPr sz="6000" b="1">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2/23/2024</a:t>
            </a:fld>
            <a:endParaRPr lang="en-US"/>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970364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2/23/2024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8">
            <a:extLst>
              <a:ext uri="{FF2B5EF4-FFF2-40B4-BE49-F238E27FC236}">
                <a16:creationId xmlns:a16="http://schemas.microsoft.com/office/drawing/2014/main" id="{20C0D452-4650-C54D-8A93-1855E1E9F2A9}"/>
              </a:ext>
            </a:extLst>
          </p:cNvPr>
          <p:cNvSpPr>
            <a:spLocks noGrp="1"/>
          </p:cNvSpPr>
          <p:nvPr>
            <p:ph type="body" sz="quarter" idx="13" hasCustomPrompt="1"/>
          </p:nvPr>
        </p:nvSpPr>
        <p:spPr>
          <a:xfrm>
            <a:off x="7425549" y="2126754"/>
            <a:ext cx="3288834" cy="2800766"/>
          </a:xfr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3907664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2/23/2024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9" name="Tijdelijke aanduiding voor tekst 8">
            <a:extLst>
              <a:ext uri="{FF2B5EF4-FFF2-40B4-BE49-F238E27FC236}">
                <a16:creationId xmlns:a16="http://schemas.microsoft.com/office/drawing/2014/main" id="{42FC0228-9E95-8343-95E7-721F4D7F79CD}"/>
              </a:ext>
            </a:extLst>
          </p:cNvPr>
          <p:cNvSpPr>
            <a:spLocks noGrp="1"/>
          </p:cNvSpPr>
          <p:nvPr>
            <p:ph type="body" sz="quarter" idx="13" hasCustomPrompt="1"/>
          </p:nvPr>
        </p:nvSpPr>
        <p:spPr>
          <a:xfrm>
            <a:off x="7425549" y="2126754"/>
            <a:ext cx="3288834" cy="2800766"/>
          </a:xfr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3150416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6551054" y="2457485"/>
            <a:ext cx="5172860" cy="525115"/>
          </a:xfrm>
        </p:spPr>
        <p:txBody>
          <a:bodyPr/>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6551054" y="2988125"/>
            <a:ext cx="5172860" cy="538843"/>
          </a:xfrm>
        </p:spPr>
        <p:txBody>
          <a:bodyPr/>
          <a:lstStyle>
            <a:lvl1pPr marL="0" indent="0">
              <a:buNone/>
              <a:defRPr sz="1600" b="1">
                <a:solidFill>
                  <a:schemeClr val="accent3"/>
                </a:solidFill>
              </a:defRPr>
            </a:lvl1pPr>
            <a:lvl2pPr>
              <a:defRPr sz="1800"/>
            </a:lvl2pPr>
            <a:lvl3pPr>
              <a:defRPr sz="1600"/>
            </a:lvl3pPr>
            <a:lvl4pPr>
              <a:defRPr sz="1400"/>
            </a:lvl4pPr>
            <a:lvl5pPr>
              <a:defRPr sz="1400"/>
            </a:lvl5pPr>
          </a:lstStyle>
          <a:p>
            <a:pPr lvl="0"/>
            <a:r>
              <a:rPr lang="en-US"/>
              <a:t>Click to edit Master text styles</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2/23/2024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815482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2/23/2024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169599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2/23/2024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546607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9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2/23/2024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1447188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2/23/2024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1711102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953DF0-B3E3-4CA0-901B-3E9940F70D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2F47C2B6-AE5B-4C95-AFBB-4E4C0CAEA11F}"/>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9343F-3D17-496B-B837-C1FFB896E4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730EFB-AB28-4A68-9CF2-24FEA7CF3D98}" type="datetimeFigureOut">
              <a:rPr lang="en-US" smtClean="0"/>
              <a:t>2/23/2024</a:t>
            </a:fld>
            <a:endParaRPr lang="en-US"/>
          </a:p>
        </p:txBody>
      </p:sp>
      <p:sp>
        <p:nvSpPr>
          <p:cNvPr id="5" name="Footer Placeholder 4">
            <a:extLst>
              <a:ext uri="{FF2B5EF4-FFF2-40B4-BE49-F238E27FC236}">
                <a16:creationId xmlns:a16="http://schemas.microsoft.com/office/drawing/2014/main" id="{9F8C3BB4-6034-4D3F-9DBD-013180527E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31F1FB-D371-4F1E-A37C-3BD40CF8FC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F0EB9D-8EC8-4EF4-9A95-65EE5F6F83A2}" type="slidenum">
              <a:rPr lang="en-US" smtClean="0"/>
              <a:t>‹#›</a:t>
            </a:fld>
            <a:endParaRPr lang="en-US"/>
          </a:p>
        </p:txBody>
      </p:sp>
    </p:spTree>
    <p:extLst>
      <p:ext uri="{BB962C8B-B14F-4D97-AF65-F5344CB8AC3E}">
        <p14:creationId xmlns:p14="http://schemas.microsoft.com/office/powerpoint/2010/main" val="1164604770"/>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2" r:id="rId3"/>
    <p:sldLayoutId id="2147483667" r:id="rId4"/>
    <p:sldLayoutId id="2147483663" r:id="rId5"/>
    <p:sldLayoutId id="2147483650" r:id="rId6"/>
    <p:sldLayoutId id="2147483671" r:id="rId7"/>
    <p:sldLayoutId id="2147483670" r:id="rId8"/>
    <p:sldLayoutId id="2147483661" r:id="rId9"/>
    <p:sldLayoutId id="2147483664" r:id="rId10"/>
    <p:sldLayoutId id="2147483668" r:id="rId11"/>
    <p:sldLayoutId id="2147483665" r:id="rId12"/>
    <p:sldLayoutId id="2147483669" r:id="rId13"/>
    <p:sldLayoutId id="2147483666" r:id="rId14"/>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hyperlink" Target="https://nl-rse.org/" TargetMode="External"/><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hyperlink" Target="mailto:info@nl-rse.org"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15.png"/><Relationship Id="rId7" Type="http://schemas.openxmlformats.org/officeDocument/2006/relationships/image" Target="../media/image33.svg"/><Relationship Id="rId12" Type="http://schemas.openxmlformats.org/officeDocument/2006/relationships/image" Target="../media/image38.png"/><Relationship Id="rId2" Type="http://schemas.openxmlformats.org/officeDocument/2006/relationships/image" Target="../media/image12.png"/><Relationship Id="rId16" Type="http://schemas.openxmlformats.org/officeDocument/2006/relationships/image" Target="../media/image41.png"/><Relationship Id="rId1" Type="http://schemas.openxmlformats.org/officeDocument/2006/relationships/slideLayout" Target="../slideLayouts/slideLayout14.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31.png"/><Relationship Id="rId15" Type="http://schemas.openxmlformats.org/officeDocument/2006/relationships/image" Target="../media/image20.png"/><Relationship Id="rId10" Type="http://schemas.openxmlformats.org/officeDocument/2006/relationships/image" Target="../media/image36.png"/><Relationship Id="rId4" Type="http://schemas.openxmlformats.org/officeDocument/2006/relationships/image" Target="../media/image13.png"/><Relationship Id="rId9" Type="http://schemas.openxmlformats.org/officeDocument/2006/relationships/image" Target="../media/image35.svg"/><Relationship Id="rId14"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jp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hyperlink" Target="http://eepurl.com/dtjzwP" TargetMode="External"/><Relationship Id="rId4" Type="http://schemas.openxmlformats.org/officeDocument/2006/relationships/hyperlink" Target="http://esciencecenter.nl/events/?f=workshops"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5.png"/><Relationship Id="rId7"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28.jpeg"/></Relationships>
</file>

<file path=ppt/slides/_rels/slide9.xml.rels><?xml version="1.0" encoding="UTF-8" standalone="yes"?>
<Relationships xmlns="http://schemas.openxmlformats.org/package/2006/relationships"><Relationship Id="rId2" Type="http://schemas.openxmlformats.org/officeDocument/2006/relationships/hyperlink" Target="mailto:training@esciencecenter.nl" TargetMode="Externa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BD5B28-127B-ED49-9A36-ACDB0774254D}"/>
              </a:ext>
            </a:extLst>
          </p:cNvPr>
          <p:cNvSpPr>
            <a:spLocks noGrp="1"/>
          </p:cNvSpPr>
          <p:nvPr>
            <p:ph type="ctrTitle"/>
          </p:nvPr>
        </p:nvSpPr>
        <p:spPr>
          <a:xfrm>
            <a:off x="1524000" y="2072033"/>
            <a:ext cx="9144000" cy="2387600"/>
          </a:xfrm>
        </p:spPr>
        <p:txBody>
          <a:bodyPr/>
          <a:lstStyle/>
          <a:p>
            <a:br>
              <a:rPr lang="en-US" sz="4000" dirty="0"/>
            </a:br>
            <a:r>
              <a:rPr lang="en-US" sz="4000" dirty="0"/>
              <a:t>Image processing w/ Python:</a:t>
            </a:r>
            <a:br>
              <a:rPr lang="en-US" sz="4000" dirty="0"/>
            </a:br>
            <a:r>
              <a:rPr lang="en-US" sz="5400" dirty="0"/>
              <a:t>Welcome</a:t>
            </a:r>
            <a:br>
              <a:rPr lang="en-US" sz="5400" dirty="0"/>
            </a:br>
            <a:br>
              <a:rPr lang="en-US" sz="4000" dirty="0"/>
            </a:br>
            <a:r>
              <a:rPr lang="en-US" sz="3200" b="0" dirty="0"/>
              <a:t> </a:t>
            </a:r>
            <a:r>
              <a:rPr lang="en-US" sz="2000" b="0" dirty="0">
                <a:latin typeface="+mn-lt"/>
              </a:rPr>
              <a:t>Candace Makeda Moore, </a:t>
            </a:r>
            <a:r>
              <a:rPr lang="en-US" sz="2000" b="0" dirty="0" err="1">
                <a:latin typeface="+mn-lt"/>
              </a:rPr>
              <a:t>Jaro</a:t>
            </a:r>
            <a:r>
              <a:rPr lang="en-US" sz="2000" b="0" dirty="0">
                <a:latin typeface="+mn-lt"/>
              </a:rPr>
              <a:t> </a:t>
            </a:r>
            <a:r>
              <a:rPr lang="en-US" sz="2000" b="0" dirty="0" err="1">
                <a:latin typeface="+mn-lt"/>
              </a:rPr>
              <a:t>Camphuijsen</a:t>
            </a:r>
            <a:r>
              <a:rPr lang="en-US" sz="2000" b="0" dirty="0">
                <a:latin typeface="+mn-lt"/>
              </a:rPr>
              <a:t>, Giulia </a:t>
            </a:r>
            <a:r>
              <a:rPr lang="en-US" sz="2000" b="0" dirty="0" err="1">
                <a:latin typeface="+mn-lt"/>
              </a:rPr>
              <a:t>Crocioni</a:t>
            </a:r>
            <a:r>
              <a:rPr lang="en-US" sz="2000" b="0" dirty="0">
                <a:latin typeface="+mn-lt"/>
              </a:rPr>
              <a:t>, </a:t>
            </a:r>
            <a:r>
              <a:rPr lang="en-US" sz="2000" b="0" dirty="0" err="1">
                <a:latin typeface="+mn-lt"/>
              </a:rPr>
              <a:t>Djura</a:t>
            </a:r>
            <a:r>
              <a:rPr lang="en-US" sz="2000" b="0" dirty="0">
                <a:latin typeface="+mn-lt"/>
              </a:rPr>
              <a:t> Smits</a:t>
            </a:r>
          </a:p>
        </p:txBody>
      </p:sp>
      <p:pic>
        <p:nvPicPr>
          <p:cNvPr id="7" name="Afbeelding 6">
            <a:extLst>
              <a:ext uri="{FF2B5EF4-FFF2-40B4-BE49-F238E27FC236}">
                <a16:creationId xmlns:a16="http://schemas.microsoft.com/office/drawing/2014/main" id="{710353C8-F1B0-84E8-4EAC-CD7DC76047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7954" y="-55216"/>
            <a:ext cx="4071978" cy="4238625"/>
          </a:xfrm>
          <a:prstGeom prst="rect">
            <a:avLst/>
          </a:prstGeom>
        </p:spPr>
      </p:pic>
      <p:pic>
        <p:nvPicPr>
          <p:cNvPr id="13" name="Afbeelding 12">
            <a:extLst>
              <a:ext uri="{FF2B5EF4-FFF2-40B4-BE49-F238E27FC236}">
                <a16:creationId xmlns:a16="http://schemas.microsoft.com/office/drawing/2014/main" id="{2C4E1640-FA4A-6866-C499-4E7C613A4A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97" y="1199515"/>
            <a:ext cx="2030418" cy="5658484"/>
          </a:xfrm>
          <a:prstGeom prst="rect">
            <a:avLst/>
          </a:prstGeom>
        </p:spPr>
      </p:pic>
      <p:pic>
        <p:nvPicPr>
          <p:cNvPr id="11" name="Afbeelding 10">
            <a:extLst>
              <a:ext uri="{FF2B5EF4-FFF2-40B4-BE49-F238E27FC236}">
                <a16:creationId xmlns:a16="http://schemas.microsoft.com/office/drawing/2014/main" id="{04F24F41-6B62-73DD-D4A8-69C5CA4E626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2" y="4393182"/>
            <a:ext cx="4071979" cy="2474343"/>
          </a:xfrm>
          <a:prstGeom prst="rect">
            <a:avLst/>
          </a:prstGeom>
        </p:spPr>
      </p:pic>
      <p:pic>
        <p:nvPicPr>
          <p:cNvPr id="15" name="Afbeelding 14" descr="Afbeelding met tekst, illustratie&#10;&#10;Automatisch gegenereerde beschrijving">
            <a:extLst>
              <a:ext uri="{FF2B5EF4-FFF2-40B4-BE49-F238E27FC236}">
                <a16:creationId xmlns:a16="http://schemas.microsoft.com/office/drawing/2014/main" id="{BA48A7DB-4F19-A414-B682-BB6DC4CD4F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68100" y="817262"/>
            <a:ext cx="731832" cy="1760353"/>
          </a:xfrm>
          <a:prstGeom prst="rect">
            <a:avLst/>
          </a:prstGeom>
        </p:spPr>
      </p:pic>
      <p:pic>
        <p:nvPicPr>
          <p:cNvPr id="17" name="Afbeelding 16">
            <a:extLst>
              <a:ext uri="{FF2B5EF4-FFF2-40B4-BE49-F238E27FC236}">
                <a16:creationId xmlns:a16="http://schemas.microsoft.com/office/drawing/2014/main" id="{2BC4B1A0-6291-F8CA-B7B4-45301CD53D7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32" y="2840204"/>
            <a:ext cx="569243" cy="1303172"/>
          </a:xfrm>
          <a:prstGeom prst="rect">
            <a:avLst/>
          </a:prstGeom>
        </p:spPr>
      </p:pic>
      <p:pic>
        <p:nvPicPr>
          <p:cNvPr id="19" name="Afbeelding 18">
            <a:extLst>
              <a:ext uri="{FF2B5EF4-FFF2-40B4-BE49-F238E27FC236}">
                <a16:creationId xmlns:a16="http://schemas.microsoft.com/office/drawing/2014/main" id="{213E253A-4C9A-3FE3-0ABD-4597D3E9F65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spTree>
    <p:extLst>
      <p:ext uri="{BB962C8B-B14F-4D97-AF65-F5344CB8AC3E}">
        <p14:creationId xmlns:p14="http://schemas.microsoft.com/office/powerpoint/2010/main" val="984382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Afbeelding 12">
            <a:extLst>
              <a:ext uri="{FF2B5EF4-FFF2-40B4-BE49-F238E27FC236}">
                <a16:creationId xmlns:a16="http://schemas.microsoft.com/office/drawing/2014/main" id="{4BDEDEEB-E601-2A3E-0CCE-677197CC8A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7" y="0"/>
            <a:ext cx="6093391" cy="6858000"/>
          </a:xfrm>
          <a:prstGeom prst="rect">
            <a:avLst/>
          </a:prstGeom>
        </p:spPr>
      </p:pic>
      <p:pic>
        <p:nvPicPr>
          <p:cNvPr id="9" name="Tijdelijke aanduiding voor inhoud 8">
            <a:extLst>
              <a:ext uri="{FF2B5EF4-FFF2-40B4-BE49-F238E27FC236}">
                <a16:creationId xmlns:a16="http://schemas.microsoft.com/office/drawing/2014/main" id="{36780F94-E403-087A-5A22-CEEA64FBA7B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10800000">
            <a:off x="9991725" y="0"/>
            <a:ext cx="2200274" cy="3061254"/>
          </a:xfrm>
        </p:spPr>
      </p:pic>
      <p:pic>
        <p:nvPicPr>
          <p:cNvPr id="6" name="Afbeelding 5">
            <a:extLst>
              <a:ext uri="{FF2B5EF4-FFF2-40B4-BE49-F238E27FC236}">
                <a16:creationId xmlns:a16="http://schemas.microsoft.com/office/drawing/2014/main" id="{9F9A9421-2ADC-6C96-0F99-22A262FCCB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6095999" y="-1"/>
            <a:ext cx="2095130" cy="5838825"/>
          </a:xfrm>
          <a:prstGeom prst="rect">
            <a:avLst/>
          </a:prstGeom>
        </p:spPr>
      </p:pic>
      <p:pic>
        <p:nvPicPr>
          <p:cNvPr id="7" name="Afbeelding 6">
            <a:extLst>
              <a:ext uri="{FF2B5EF4-FFF2-40B4-BE49-F238E27FC236}">
                <a16:creationId xmlns:a16="http://schemas.microsoft.com/office/drawing/2014/main" id="{ABC5485A-B8DE-6CFF-2A93-F8892547A3A7}"/>
              </a:ext>
            </a:extLst>
          </p:cNvPr>
          <p:cNvPicPr>
            <a:picLocks noChangeAspect="1"/>
          </p:cNvPicPr>
          <p:nvPr/>
        </p:nvPicPr>
        <p:blipFill rotWithShape="1">
          <a:blip r:embed="rId5">
            <a:extLst>
              <a:ext uri="{28A0092B-C50C-407E-A947-70E740481C1C}">
                <a14:useLocalDpi xmlns:a14="http://schemas.microsoft.com/office/drawing/2010/main" val="0"/>
              </a:ext>
            </a:extLst>
          </a:blip>
          <a:srcRect b="16749"/>
          <a:stretch/>
        </p:blipFill>
        <p:spPr>
          <a:xfrm rot="10800000">
            <a:off x="8132145" y="-36764"/>
            <a:ext cx="4059854" cy="2053773"/>
          </a:xfrm>
          <a:prstGeom prst="rect">
            <a:avLst/>
          </a:prstGeom>
        </p:spPr>
      </p:pic>
      <p:pic>
        <p:nvPicPr>
          <p:cNvPr id="11" name="Afbeelding 10">
            <a:extLst>
              <a:ext uri="{FF2B5EF4-FFF2-40B4-BE49-F238E27FC236}">
                <a16:creationId xmlns:a16="http://schemas.microsoft.com/office/drawing/2014/main" id="{3C4D21B4-B2AE-FB82-057E-E27F828B6C1D}"/>
              </a:ext>
            </a:extLst>
          </p:cNvPr>
          <p:cNvPicPr>
            <a:picLocks noChangeAspect="1"/>
          </p:cNvPicPr>
          <p:nvPr/>
        </p:nvPicPr>
        <p:blipFill rotWithShape="1">
          <a:blip r:embed="rId6">
            <a:extLst>
              <a:ext uri="{28A0092B-C50C-407E-A947-70E740481C1C}">
                <a14:useLocalDpi xmlns:a14="http://schemas.microsoft.com/office/drawing/2010/main" val="0"/>
              </a:ext>
            </a:extLst>
          </a:blip>
          <a:srcRect b="54771"/>
          <a:stretch/>
        </p:blipFill>
        <p:spPr>
          <a:xfrm>
            <a:off x="8132145" y="4866146"/>
            <a:ext cx="2029927" cy="2001379"/>
          </a:xfrm>
          <a:prstGeom prst="rect">
            <a:avLst/>
          </a:prstGeom>
        </p:spPr>
      </p:pic>
      <p:pic>
        <p:nvPicPr>
          <p:cNvPr id="5" name="Afbeelding 4">
            <a:extLst>
              <a:ext uri="{FF2B5EF4-FFF2-40B4-BE49-F238E27FC236}">
                <a16:creationId xmlns:a16="http://schemas.microsoft.com/office/drawing/2014/main" id="{1D68CD41-B8C5-D6B1-BBDB-CC96BDAE17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sp>
        <p:nvSpPr>
          <p:cNvPr id="14" name="Rechthoek: afgeronde hoeken 13">
            <a:extLst>
              <a:ext uri="{FF2B5EF4-FFF2-40B4-BE49-F238E27FC236}">
                <a16:creationId xmlns:a16="http://schemas.microsoft.com/office/drawing/2014/main" id="{33B3BAE3-84A1-CEAD-E2CD-CB4DA3C85EDF}"/>
              </a:ext>
            </a:extLst>
          </p:cNvPr>
          <p:cNvSpPr/>
          <p:nvPr/>
        </p:nvSpPr>
        <p:spPr>
          <a:xfrm>
            <a:off x="7049435" y="1285875"/>
            <a:ext cx="4290679" cy="4050597"/>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8" name="Titel 1">
            <a:extLst>
              <a:ext uri="{FF2B5EF4-FFF2-40B4-BE49-F238E27FC236}">
                <a16:creationId xmlns:a16="http://schemas.microsoft.com/office/drawing/2014/main" id="{2EEB1EB2-8BBF-684B-6ED3-E7CE4D89EF80}"/>
              </a:ext>
            </a:extLst>
          </p:cNvPr>
          <p:cNvSpPr txBox="1">
            <a:spLocks/>
          </p:cNvSpPr>
          <p:nvPr/>
        </p:nvSpPr>
        <p:spPr>
          <a:xfrm>
            <a:off x="6848061" y="1679713"/>
            <a:ext cx="4492053" cy="20013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algn="ctr"/>
            <a:r>
              <a:rPr lang="en-GB">
                <a:solidFill>
                  <a:srgbClr val="380339"/>
                </a:solidFill>
                <a:latin typeface="Nunito" pitchFamily="2" charset="77"/>
              </a:rPr>
              <a:t>Fellowship Programme</a:t>
            </a:r>
            <a:br>
              <a:rPr lang="en-GB">
                <a:solidFill>
                  <a:srgbClr val="380339"/>
                </a:solidFill>
                <a:latin typeface="Nunito" pitchFamily="2" charset="77"/>
              </a:rPr>
            </a:br>
            <a:r>
              <a:rPr lang="en-GB">
                <a:solidFill>
                  <a:srgbClr val="380339"/>
                </a:solidFill>
                <a:latin typeface="Nunito" pitchFamily="2" charset="77"/>
              </a:rPr>
              <a:t>2023-2024</a:t>
            </a:r>
            <a:endParaRPr lang="nl-NL"/>
          </a:p>
        </p:txBody>
      </p:sp>
      <p:sp>
        <p:nvSpPr>
          <p:cNvPr id="10" name="Tijdelijke aanduiding voor tekst 3">
            <a:extLst>
              <a:ext uri="{FF2B5EF4-FFF2-40B4-BE49-F238E27FC236}">
                <a16:creationId xmlns:a16="http://schemas.microsoft.com/office/drawing/2014/main" id="{2BBAB590-F56D-FC2D-3B4D-E2BDAB0D5085}"/>
              </a:ext>
            </a:extLst>
          </p:cNvPr>
          <p:cNvSpPr>
            <a:spLocks noGrp="1"/>
          </p:cNvSpPr>
          <p:nvPr>
            <p:ph type="body" sz="quarter" idx="13"/>
          </p:nvPr>
        </p:nvSpPr>
        <p:spPr>
          <a:xfrm>
            <a:off x="7086600" y="3429000"/>
            <a:ext cx="4358798" cy="1749287"/>
          </a:xfrm>
        </p:spPr>
        <p:txBody>
          <a:bodyPr/>
          <a:lstStyle/>
          <a:p>
            <a:endParaRPr lang="nl-NL"/>
          </a:p>
          <a:p>
            <a:endParaRPr lang="nl-NL"/>
          </a:p>
          <a:p>
            <a:r>
              <a:rPr lang="nl-NL" sz="1800"/>
              <a:t>More info </a:t>
            </a:r>
            <a:r>
              <a:rPr lang="nl-NL" sz="1800" err="1"/>
              <a:t>and</a:t>
            </a:r>
            <a:r>
              <a:rPr lang="nl-NL" sz="1800"/>
              <a:t> </a:t>
            </a:r>
            <a:r>
              <a:rPr lang="nl-NL" sz="1800" err="1"/>
              <a:t>apply</a:t>
            </a:r>
            <a:r>
              <a:rPr lang="nl-NL" sz="1800"/>
              <a:t> at:           </a:t>
            </a:r>
            <a:r>
              <a:rPr lang="nl-NL" sz="1800" err="1"/>
              <a:t>esciencecenter.nl</a:t>
            </a:r>
            <a:r>
              <a:rPr lang="nl-NL" sz="1800"/>
              <a:t>/fellowship-</a:t>
            </a:r>
            <a:r>
              <a:rPr lang="nl-NL" sz="1800" err="1"/>
              <a:t>programme</a:t>
            </a:r>
            <a:endParaRPr lang="nl-NL" sz="1800"/>
          </a:p>
        </p:txBody>
      </p:sp>
      <p:sp>
        <p:nvSpPr>
          <p:cNvPr id="12" name="Tijdelijke aanduiding voor inhoud 2">
            <a:extLst>
              <a:ext uri="{FF2B5EF4-FFF2-40B4-BE49-F238E27FC236}">
                <a16:creationId xmlns:a16="http://schemas.microsoft.com/office/drawing/2014/main" id="{6875D664-AF68-ABEE-A2A4-1EA276433586}"/>
              </a:ext>
            </a:extLst>
          </p:cNvPr>
          <p:cNvSpPr txBox="1">
            <a:spLocks/>
          </p:cNvSpPr>
          <p:nvPr/>
        </p:nvSpPr>
        <p:spPr>
          <a:xfrm>
            <a:off x="488184" y="1524000"/>
            <a:ext cx="5177120" cy="5065643"/>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dirty="0">
                <a:solidFill>
                  <a:srgbClr val="000000"/>
                </a:solidFill>
              </a:rPr>
              <a:t>Become part of the eScience </a:t>
            </a:r>
            <a:r>
              <a:rPr lang="en-GB" sz="1800" b="1" dirty="0" err="1">
                <a:solidFill>
                  <a:srgbClr val="000000"/>
                </a:solidFill>
              </a:rPr>
              <a:t>Center</a:t>
            </a:r>
            <a:r>
              <a:rPr lang="en-GB" sz="1800" b="1" dirty="0">
                <a:solidFill>
                  <a:srgbClr val="000000"/>
                </a:solidFill>
              </a:rPr>
              <a:t> community </a:t>
            </a:r>
            <a:r>
              <a:rPr lang="en-GB" sz="1800" dirty="0">
                <a:solidFill>
                  <a:srgbClr val="000000"/>
                </a:solidFill>
              </a:rPr>
              <a:t>and meet with other Fellows: passionate advocates of research software (3 times a year)</a:t>
            </a:r>
          </a:p>
          <a:p>
            <a:r>
              <a:rPr lang="en-GB" sz="1800" b="1" dirty="0">
                <a:solidFill>
                  <a:srgbClr val="000000"/>
                </a:solidFill>
              </a:rPr>
              <a:t>Open to researchers and research software enthusiasts </a:t>
            </a:r>
            <a:r>
              <a:rPr lang="en-GB" sz="1800" dirty="0">
                <a:solidFill>
                  <a:srgbClr val="000000"/>
                </a:solidFill>
              </a:rPr>
              <a:t>from all disciplines</a:t>
            </a:r>
          </a:p>
          <a:p>
            <a:r>
              <a:rPr lang="en-GB" sz="1800" b="1" dirty="0">
                <a:solidFill>
                  <a:srgbClr val="000000"/>
                </a:solidFill>
              </a:rPr>
              <a:t>Receive training, budget and consultancy </a:t>
            </a:r>
            <a:r>
              <a:rPr lang="en-GB" sz="1800" dirty="0">
                <a:solidFill>
                  <a:srgbClr val="000000"/>
                </a:solidFill>
              </a:rPr>
              <a:t>from eScience </a:t>
            </a:r>
            <a:r>
              <a:rPr lang="en-GB" sz="1800" dirty="0" err="1">
                <a:solidFill>
                  <a:srgbClr val="000000"/>
                </a:solidFill>
              </a:rPr>
              <a:t>Center</a:t>
            </a:r>
            <a:r>
              <a:rPr lang="en-GB" sz="1800" dirty="0">
                <a:solidFill>
                  <a:srgbClr val="000000"/>
                </a:solidFill>
              </a:rPr>
              <a:t> employees on improving awareness and community efforts around research software</a:t>
            </a:r>
          </a:p>
          <a:p>
            <a:r>
              <a:rPr lang="en-GB" sz="1800" b="1" dirty="0">
                <a:solidFill>
                  <a:srgbClr val="000000"/>
                </a:solidFill>
              </a:rPr>
              <a:t>Timeline</a:t>
            </a:r>
            <a:r>
              <a:rPr lang="en-GB" sz="1800" dirty="0">
                <a:solidFill>
                  <a:srgbClr val="000000"/>
                </a:solidFill>
              </a:rPr>
              <a:t>:</a:t>
            </a:r>
          </a:p>
          <a:p>
            <a:pPr marL="742950" lvl="1" indent="-285750"/>
            <a:r>
              <a:rPr lang="en-GB" sz="2000" b="1" dirty="0">
                <a:solidFill>
                  <a:srgbClr val="000000"/>
                </a:solidFill>
              </a:rPr>
              <a:t>11 April: Deadline project proposal</a:t>
            </a:r>
          </a:p>
          <a:p>
            <a:pPr marL="742950" lvl="1" indent="-285750"/>
            <a:r>
              <a:rPr lang="en-GB" sz="2000" b="1" dirty="0">
                <a:solidFill>
                  <a:srgbClr val="000000"/>
                </a:solidFill>
              </a:rPr>
              <a:t>Early May: Interviews</a:t>
            </a:r>
          </a:p>
          <a:p>
            <a:pPr marL="742950" lvl="1" indent="-285750"/>
            <a:r>
              <a:rPr lang="en-GB" sz="2000" b="1" dirty="0">
                <a:solidFill>
                  <a:srgbClr val="000000"/>
                </a:solidFill>
              </a:rPr>
              <a:t>7 June: kick-off</a:t>
            </a:r>
          </a:p>
        </p:txBody>
      </p:sp>
      <p:sp>
        <p:nvSpPr>
          <p:cNvPr id="17" name="Title 3">
            <a:extLst>
              <a:ext uri="{FF2B5EF4-FFF2-40B4-BE49-F238E27FC236}">
                <a16:creationId xmlns:a16="http://schemas.microsoft.com/office/drawing/2014/main" id="{E4E0C806-A15E-427A-3294-53450278E77F}"/>
              </a:ext>
            </a:extLst>
          </p:cNvPr>
          <p:cNvSpPr txBox="1">
            <a:spLocks/>
          </p:cNvSpPr>
          <p:nvPr/>
        </p:nvSpPr>
        <p:spPr>
          <a:xfrm>
            <a:off x="1039221" y="736186"/>
            <a:ext cx="4075045" cy="7878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Submit now!</a:t>
            </a:r>
          </a:p>
        </p:txBody>
      </p:sp>
    </p:spTree>
    <p:extLst>
      <p:ext uri="{BB962C8B-B14F-4D97-AF65-F5344CB8AC3E}">
        <p14:creationId xmlns:p14="http://schemas.microsoft.com/office/powerpoint/2010/main" val="3140844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icon&#10;&#10;Description automatically generated">
            <a:extLst>
              <a:ext uri="{FF2B5EF4-FFF2-40B4-BE49-F238E27FC236}">
                <a16:creationId xmlns:a16="http://schemas.microsoft.com/office/drawing/2014/main" id="{DEB11F28-5C6E-B7A3-6270-5293B7C9E0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8228" y="3187989"/>
            <a:ext cx="1474839" cy="1480834"/>
          </a:xfrm>
          <a:prstGeom prst="rect">
            <a:avLst/>
          </a:prstGeom>
        </p:spPr>
      </p:pic>
      <p:sp>
        <p:nvSpPr>
          <p:cNvPr id="6" name="TextBox 5">
            <a:extLst>
              <a:ext uri="{FF2B5EF4-FFF2-40B4-BE49-F238E27FC236}">
                <a16:creationId xmlns:a16="http://schemas.microsoft.com/office/drawing/2014/main" id="{016379BE-E51C-211C-8ADA-7A4CE4DB098E}"/>
              </a:ext>
            </a:extLst>
          </p:cNvPr>
          <p:cNvSpPr txBox="1"/>
          <p:nvPr/>
        </p:nvSpPr>
        <p:spPr>
          <a:xfrm>
            <a:off x="6942667" y="4886853"/>
            <a:ext cx="3917472" cy="1200329"/>
          </a:xfrm>
          <a:prstGeom prst="rect">
            <a:avLst/>
          </a:prstGeom>
          <a:noFill/>
        </p:spPr>
        <p:txBody>
          <a:bodyPr wrap="square" lIns="91440" tIns="45720" rIns="91440" bIns="45720" anchor="t">
            <a:spAutoFit/>
          </a:bodyPr>
          <a:lstStyle/>
          <a:p>
            <a:r>
              <a:rPr lang="en-GB" sz="2400" dirty="0">
                <a:solidFill>
                  <a:schemeClr val="accent1"/>
                </a:solidFill>
              </a:rPr>
              <a:t>Website: </a:t>
            </a:r>
            <a:r>
              <a:rPr lang="en-GB" sz="2400" dirty="0">
                <a:solidFill>
                  <a:schemeClr val="accent1"/>
                </a:solidFill>
                <a:hlinkClick r:id="rId3">
                  <a:extLst>
                    <a:ext uri="{A12FA001-AC4F-418D-AE19-62706E023703}">
                      <ahyp:hlinkClr xmlns:ahyp="http://schemas.microsoft.com/office/drawing/2018/hyperlinkcolor" val="tx"/>
                    </a:ext>
                  </a:extLst>
                </a:hlinkClick>
              </a:rPr>
              <a:t>https://nl-rse.org/</a:t>
            </a:r>
            <a:r>
              <a:rPr lang="en-GB" sz="2400" dirty="0">
                <a:solidFill>
                  <a:schemeClr val="accent1"/>
                </a:solidFill>
              </a:rPr>
              <a:t> </a:t>
            </a:r>
            <a:endParaRPr lang="en-GB" sz="2400" dirty="0">
              <a:solidFill>
                <a:schemeClr val="accent1"/>
              </a:solidFill>
              <a:cs typeface="Assistant"/>
            </a:endParaRPr>
          </a:p>
          <a:p>
            <a:r>
              <a:rPr lang="en-GB" sz="2400" dirty="0">
                <a:solidFill>
                  <a:schemeClr val="accent1"/>
                </a:solidFill>
              </a:rPr>
              <a:t>Email: </a:t>
            </a:r>
            <a:r>
              <a:rPr lang="en-GB" sz="2400" dirty="0">
                <a:solidFill>
                  <a:schemeClr val="accent1"/>
                </a:solidFill>
                <a:hlinkClick r:id="rId4">
                  <a:extLst>
                    <a:ext uri="{A12FA001-AC4F-418D-AE19-62706E023703}">
                      <ahyp:hlinkClr xmlns:ahyp="http://schemas.microsoft.com/office/drawing/2018/hyperlinkcolor" val="tx"/>
                    </a:ext>
                  </a:extLst>
                </a:hlinkClick>
              </a:rPr>
              <a:t>info@nl-rse.org</a:t>
            </a:r>
            <a:endParaRPr lang="en-GB" sz="2400" dirty="0">
              <a:solidFill>
                <a:schemeClr val="accent1"/>
              </a:solidFill>
              <a:cs typeface="Assistant"/>
            </a:endParaRPr>
          </a:p>
          <a:p>
            <a:r>
              <a:rPr lang="en-GB" sz="2400" dirty="0">
                <a:solidFill>
                  <a:schemeClr val="accent1"/>
                </a:solidFill>
              </a:rPr>
              <a:t>Twitter: @nl_rse</a:t>
            </a:r>
          </a:p>
        </p:txBody>
      </p:sp>
      <p:sp>
        <p:nvSpPr>
          <p:cNvPr id="7" name="TextBox 6">
            <a:extLst>
              <a:ext uri="{FF2B5EF4-FFF2-40B4-BE49-F238E27FC236}">
                <a16:creationId xmlns:a16="http://schemas.microsoft.com/office/drawing/2014/main" id="{D6436E73-DFE3-74B9-918C-E75BEC53AC91}"/>
              </a:ext>
            </a:extLst>
          </p:cNvPr>
          <p:cNvSpPr txBox="1"/>
          <p:nvPr/>
        </p:nvSpPr>
        <p:spPr>
          <a:xfrm>
            <a:off x="6341534" y="1524000"/>
            <a:ext cx="5156200" cy="1938992"/>
          </a:xfrm>
          <a:prstGeom prst="rect">
            <a:avLst/>
          </a:prstGeom>
          <a:noFill/>
        </p:spPr>
        <p:txBody>
          <a:bodyPr wrap="square" lIns="91440" tIns="45720" rIns="91440" bIns="45720" rtlCol="0" anchor="t">
            <a:spAutoFit/>
          </a:bodyPr>
          <a:lstStyle/>
          <a:p>
            <a:r>
              <a:rPr lang="en-GB" sz="2000" b="0" i="0" dirty="0">
                <a:effectLst/>
                <a:latin typeface="Assistant"/>
                <a:cs typeface="Assistant"/>
              </a:rPr>
              <a:t>NL-RSE brings together people creating research software from Dutch universities, knowledge institutes, and other organizations to share knowledge, to organize meetings, and raise awareness for the scientific recognition of research software.</a:t>
            </a:r>
            <a:endParaRPr lang="en-NL" sz="2000" dirty="0">
              <a:latin typeface="Assistant"/>
              <a:cs typeface="Assistant"/>
            </a:endParaRPr>
          </a:p>
        </p:txBody>
      </p:sp>
      <p:sp>
        <p:nvSpPr>
          <p:cNvPr id="2" name="Title 1">
            <a:extLst>
              <a:ext uri="{FF2B5EF4-FFF2-40B4-BE49-F238E27FC236}">
                <a16:creationId xmlns:a16="http://schemas.microsoft.com/office/drawing/2014/main" id="{1D8F6161-558A-5B6C-2C36-C8A05A9724C1}"/>
              </a:ext>
            </a:extLst>
          </p:cNvPr>
          <p:cNvSpPr txBox="1">
            <a:spLocks/>
          </p:cNvSpPr>
          <p:nvPr/>
        </p:nvSpPr>
        <p:spPr>
          <a:xfrm>
            <a:off x="2023532" y="110068"/>
            <a:ext cx="8119535" cy="10837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dirty="0" err="1">
                <a:latin typeface="+mn-lt"/>
              </a:rPr>
              <a:t>NleSC</a:t>
            </a:r>
            <a:r>
              <a:rPr lang="en-US" sz="3200" dirty="0">
                <a:latin typeface="+mn-lt"/>
              </a:rPr>
              <a:t>: a hub in the research community</a:t>
            </a:r>
            <a:endParaRPr lang="en-NL" sz="3200" dirty="0">
              <a:latin typeface="+mn-lt"/>
            </a:endParaRPr>
          </a:p>
        </p:txBody>
      </p:sp>
      <p:sp>
        <p:nvSpPr>
          <p:cNvPr id="3" name="TextBox 2">
            <a:extLst>
              <a:ext uri="{FF2B5EF4-FFF2-40B4-BE49-F238E27FC236}">
                <a16:creationId xmlns:a16="http://schemas.microsoft.com/office/drawing/2014/main" id="{0E5B19A4-99D5-E3E1-ABB9-8E72FCB46E39}"/>
              </a:ext>
            </a:extLst>
          </p:cNvPr>
          <p:cNvSpPr txBox="1"/>
          <p:nvPr/>
        </p:nvSpPr>
        <p:spPr>
          <a:xfrm>
            <a:off x="465669" y="1593644"/>
            <a:ext cx="4487336" cy="1477328"/>
          </a:xfrm>
          <a:prstGeom prst="rect">
            <a:avLst/>
          </a:prstGeom>
          <a:noFill/>
        </p:spPr>
        <p:txBody>
          <a:bodyPr wrap="square" rtlCol="0">
            <a:spAutoFit/>
          </a:bodyPr>
          <a:lstStyle/>
          <a:p>
            <a:pPr algn="l"/>
            <a:r>
              <a:rPr lang="en-US" b="0" i="0" dirty="0">
                <a:solidFill>
                  <a:srgbClr val="000000"/>
                </a:solidFill>
                <a:effectLst/>
                <a:latin typeface="Nunito" pitchFamily="2" charset="0"/>
              </a:rPr>
              <a:t>The Research Software Directory:</a:t>
            </a:r>
          </a:p>
          <a:p>
            <a:pPr algn="l">
              <a:buFont typeface="Arial" panose="020B0604020202020204" pitchFamily="34" charset="0"/>
              <a:buChar char="•"/>
            </a:pPr>
            <a:r>
              <a:rPr lang="en-US" b="0" i="0" dirty="0">
                <a:solidFill>
                  <a:srgbClr val="000000"/>
                </a:solidFill>
                <a:effectLst/>
                <a:latin typeface="Nunito" pitchFamily="2" charset="0"/>
              </a:rPr>
              <a:t>Facilitates researchers to find and quickly judge the relevance and quality of research software</a:t>
            </a:r>
          </a:p>
          <a:p>
            <a:endParaRPr lang="en-NL" dirty="0"/>
          </a:p>
        </p:txBody>
      </p:sp>
      <p:pic>
        <p:nvPicPr>
          <p:cNvPr id="2050" name="Picture 2">
            <a:extLst>
              <a:ext uri="{FF2B5EF4-FFF2-40B4-BE49-F238E27FC236}">
                <a16:creationId xmlns:a16="http://schemas.microsoft.com/office/drawing/2014/main" id="{4C45633C-48D0-D0DD-1165-49D08E9B9E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433" y="3012002"/>
            <a:ext cx="2930198" cy="165682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5F90C4B-1B01-6320-A915-F43526302E9F}"/>
              </a:ext>
            </a:extLst>
          </p:cNvPr>
          <p:cNvSpPr txBox="1"/>
          <p:nvPr/>
        </p:nvSpPr>
        <p:spPr>
          <a:xfrm>
            <a:off x="762000" y="4886852"/>
            <a:ext cx="5808133" cy="830997"/>
          </a:xfrm>
          <a:prstGeom prst="rect">
            <a:avLst/>
          </a:prstGeom>
          <a:noFill/>
        </p:spPr>
        <p:txBody>
          <a:bodyPr wrap="square" lIns="91440" tIns="45720" rIns="91440" bIns="45720" anchor="t">
            <a:spAutoFit/>
          </a:bodyPr>
          <a:lstStyle/>
          <a:p>
            <a:r>
              <a:rPr lang="en-GB" sz="2400" dirty="0">
                <a:solidFill>
                  <a:schemeClr val="accent1"/>
                </a:solidFill>
              </a:rPr>
              <a:t>Website: </a:t>
            </a:r>
            <a:r>
              <a:rPr lang="en-US" sz="2400" dirty="0">
                <a:solidFill>
                  <a:srgbClr val="00B0F0"/>
                </a:solidFill>
              </a:rPr>
              <a:t> research-software-directory.org</a:t>
            </a:r>
            <a:r>
              <a:rPr lang="en-GB" sz="2400" dirty="0">
                <a:solidFill>
                  <a:schemeClr val="accent1"/>
                </a:solidFill>
              </a:rPr>
              <a:t> </a:t>
            </a:r>
            <a:endParaRPr lang="en-GB" sz="2400" dirty="0">
              <a:solidFill>
                <a:schemeClr val="accent1"/>
              </a:solidFill>
              <a:cs typeface="Assistant"/>
            </a:endParaRPr>
          </a:p>
          <a:p>
            <a:endParaRPr lang="en-GB" sz="2400" dirty="0">
              <a:solidFill>
                <a:schemeClr val="accent1"/>
              </a:solidFill>
            </a:endParaRPr>
          </a:p>
        </p:txBody>
      </p:sp>
      <p:sp>
        <p:nvSpPr>
          <p:cNvPr id="8" name="TextBox 7">
            <a:extLst>
              <a:ext uri="{FF2B5EF4-FFF2-40B4-BE49-F238E27FC236}">
                <a16:creationId xmlns:a16="http://schemas.microsoft.com/office/drawing/2014/main" id="{265CB1D3-806A-B08F-7F5C-9D54DEB0BE23}"/>
              </a:ext>
            </a:extLst>
          </p:cNvPr>
          <p:cNvSpPr txBox="1"/>
          <p:nvPr/>
        </p:nvSpPr>
        <p:spPr>
          <a:xfrm>
            <a:off x="1617133" y="6332812"/>
            <a:ext cx="7079182" cy="461665"/>
          </a:xfrm>
          <a:prstGeom prst="rect">
            <a:avLst/>
          </a:prstGeom>
          <a:noFill/>
        </p:spPr>
        <p:txBody>
          <a:bodyPr wrap="none" rtlCol="0">
            <a:spAutoFit/>
          </a:bodyPr>
          <a:lstStyle/>
          <a:p>
            <a:r>
              <a:rPr lang="en-US" sz="2400" dirty="0"/>
              <a:t>And, of course, grants for research in many disciplines!</a:t>
            </a:r>
            <a:endParaRPr lang="en-NL" sz="2400" dirty="0"/>
          </a:p>
        </p:txBody>
      </p:sp>
    </p:spTree>
    <p:extLst>
      <p:ext uri="{BB962C8B-B14F-4D97-AF65-F5344CB8AC3E}">
        <p14:creationId xmlns:p14="http://schemas.microsoft.com/office/powerpoint/2010/main" val="1310200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hthoek 27">
            <a:extLst>
              <a:ext uri="{FF2B5EF4-FFF2-40B4-BE49-F238E27FC236}">
                <a16:creationId xmlns:a16="http://schemas.microsoft.com/office/drawing/2014/main" id="{87912A70-C0B3-E6FA-DBEB-210D517D3DA7}"/>
              </a:ext>
            </a:extLst>
          </p:cNvPr>
          <p:cNvSpPr/>
          <p:nvPr/>
        </p:nvSpPr>
        <p:spPr>
          <a:xfrm>
            <a:off x="4063977" y="166792"/>
            <a:ext cx="812795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le 1">
            <a:extLst>
              <a:ext uri="{FF2B5EF4-FFF2-40B4-BE49-F238E27FC236}">
                <a16:creationId xmlns:a16="http://schemas.microsoft.com/office/drawing/2014/main" id="{D898023C-E8B0-5D45-B2E2-C470D19A2F59}"/>
              </a:ext>
            </a:extLst>
          </p:cNvPr>
          <p:cNvSpPr>
            <a:spLocks noGrp="1"/>
          </p:cNvSpPr>
          <p:nvPr>
            <p:ph type="title" hasCustomPrompt="1"/>
          </p:nvPr>
        </p:nvSpPr>
        <p:spPr>
          <a:xfrm>
            <a:off x="623980" y="3767353"/>
            <a:ext cx="3034539" cy="1325563"/>
          </a:xfrm>
        </p:spPr>
        <p:txBody>
          <a:bodyPr/>
          <a:lstStyle>
            <a:lvl1pPr>
              <a:defRPr/>
            </a:lvl1pPr>
          </a:lstStyle>
          <a:p>
            <a:r>
              <a:rPr lang="en-US"/>
              <a:t>Let’s stay</a:t>
            </a:r>
            <a:br>
              <a:rPr lang="en-US"/>
            </a:br>
            <a:r>
              <a:rPr lang="en-US"/>
              <a:t>in touch</a:t>
            </a:r>
          </a:p>
        </p:txBody>
      </p:sp>
      <p:sp>
        <p:nvSpPr>
          <p:cNvPr id="3" name="Tijdelijke aanduiding voor tekst 7">
            <a:extLst>
              <a:ext uri="{FF2B5EF4-FFF2-40B4-BE49-F238E27FC236}">
                <a16:creationId xmlns:a16="http://schemas.microsoft.com/office/drawing/2014/main" id="{3AD75782-B307-EE4B-B28C-3341D9638E95}"/>
              </a:ext>
            </a:extLst>
          </p:cNvPr>
          <p:cNvSpPr>
            <a:spLocks noGrp="1"/>
          </p:cNvSpPr>
          <p:nvPr>
            <p:ph type="body" sz="quarter" idx="13" hasCustomPrompt="1"/>
          </p:nvPr>
        </p:nvSpPr>
        <p:spPr>
          <a:xfrm>
            <a:off x="6640980" y="1852539"/>
            <a:ext cx="3592232"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err="1"/>
              <a:t>https</a:t>
            </a:r>
            <a:r>
              <a:rPr lang="nl-NL" dirty="0"/>
              <a:t>://</a:t>
            </a:r>
            <a:r>
              <a:rPr lang="nl-NL" dirty="0" err="1"/>
              <a:t>www.esciencecenter.nl</a:t>
            </a:r>
            <a:r>
              <a:rPr lang="nl-NL" dirty="0"/>
              <a:t>/digital-skills/</a:t>
            </a:r>
          </a:p>
        </p:txBody>
      </p:sp>
      <p:sp>
        <p:nvSpPr>
          <p:cNvPr id="4" name="Tijdelijke aanduiding voor tekst 7">
            <a:extLst>
              <a:ext uri="{FF2B5EF4-FFF2-40B4-BE49-F238E27FC236}">
                <a16:creationId xmlns:a16="http://schemas.microsoft.com/office/drawing/2014/main" id="{95E3912A-4C7D-E14E-AA32-A9DFF63E84BE}"/>
              </a:ext>
            </a:extLst>
          </p:cNvPr>
          <p:cNvSpPr>
            <a:spLocks noGrp="1"/>
          </p:cNvSpPr>
          <p:nvPr>
            <p:ph type="body" sz="quarter" idx="14" hasCustomPrompt="1"/>
          </p:nvPr>
        </p:nvSpPr>
        <p:spPr>
          <a:xfrm>
            <a:off x="6640981" y="2352616"/>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err="1"/>
              <a:t>training@esciencecenter.nl</a:t>
            </a:r>
            <a:endParaRPr lang="nl-NL" dirty="0"/>
          </a:p>
        </p:txBody>
      </p:sp>
      <p:sp>
        <p:nvSpPr>
          <p:cNvPr id="5" name="Tijdelijke aanduiding voor tekst 7">
            <a:extLst>
              <a:ext uri="{FF2B5EF4-FFF2-40B4-BE49-F238E27FC236}">
                <a16:creationId xmlns:a16="http://schemas.microsoft.com/office/drawing/2014/main" id="{F6209456-4EFA-3843-8A44-4722F9136E67}"/>
              </a:ext>
            </a:extLst>
          </p:cNvPr>
          <p:cNvSpPr>
            <a:spLocks noGrp="1"/>
          </p:cNvSpPr>
          <p:nvPr>
            <p:ph type="body" sz="quarter" idx="15" hasCustomPrompt="1"/>
          </p:nvPr>
        </p:nvSpPr>
        <p:spPr>
          <a:xfrm>
            <a:off x="6640981" y="2888187"/>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+31 (0)20 460 4770</a:t>
            </a:r>
          </a:p>
        </p:txBody>
      </p:sp>
      <p:pic>
        <p:nvPicPr>
          <p:cNvPr id="6" name="Afbeelding 5">
            <a:extLst>
              <a:ext uri="{FF2B5EF4-FFF2-40B4-BE49-F238E27FC236}">
                <a16:creationId xmlns:a16="http://schemas.microsoft.com/office/drawing/2014/main" id="{FC8D59EB-0E2A-F456-8EA1-C607170435BE}"/>
              </a:ext>
            </a:extLst>
          </p:cNvPr>
          <p:cNvPicPr>
            <a:picLocks noChangeAspect="1"/>
          </p:cNvPicPr>
          <p:nvPr/>
        </p:nvPicPr>
        <p:blipFill rotWithShape="1">
          <a:blip r:embed="rId2">
            <a:extLst>
              <a:ext uri="{28A0092B-C50C-407E-A947-70E740481C1C}">
                <a14:useLocalDpi xmlns:a14="http://schemas.microsoft.com/office/drawing/2010/main" val="0"/>
              </a:ext>
            </a:extLst>
          </a:blip>
          <a:srcRect t="29409"/>
          <a:stretch/>
        </p:blipFill>
        <p:spPr>
          <a:xfrm>
            <a:off x="8127954" y="0"/>
            <a:ext cx="4071978" cy="2992099"/>
          </a:xfrm>
          <a:prstGeom prst="rect">
            <a:avLst/>
          </a:prstGeom>
        </p:spPr>
      </p:pic>
      <p:pic>
        <p:nvPicPr>
          <p:cNvPr id="7" name="Afbeelding 6" descr="Afbeelding met tekst, illustratie&#10;&#10;Automatisch gegenereerde beschrijving">
            <a:extLst>
              <a:ext uri="{FF2B5EF4-FFF2-40B4-BE49-F238E27FC236}">
                <a16:creationId xmlns:a16="http://schemas.microsoft.com/office/drawing/2014/main" id="{497D229A-5C21-227A-73D3-60445644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8100" y="3738849"/>
            <a:ext cx="731832" cy="1760353"/>
          </a:xfrm>
          <a:prstGeom prst="rect">
            <a:avLst/>
          </a:prstGeom>
        </p:spPr>
      </p:pic>
      <p:pic>
        <p:nvPicPr>
          <p:cNvPr id="8" name="Afbeelding 7">
            <a:extLst>
              <a:ext uri="{FF2B5EF4-FFF2-40B4-BE49-F238E27FC236}">
                <a16:creationId xmlns:a16="http://schemas.microsoft.com/office/drawing/2014/main" id="{8176A494-1C03-DDA0-26C4-0ED3F794AC75}"/>
              </a:ext>
            </a:extLst>
          </p:cNvPr>
          <p:cNvPicPr>
            <a:picLocks noChangeAspect="1"/>
          </p:cNvPicPr>
          <p:nvPr/>
        </p:nvPicPr>
        <p:blipFill rotWithShape="1">
          <a:blip r:embed="rId4">
            <a:extLst>
              <a:ext uri="{28A0092B-C50C-407E-A947-70E740481C1C}">
                <a14:useLocalDpi xmlns:a14="http://schemas.microsoft.com/office/drawing/2010/main" val="0"/>
              </a:ext>
            </a:extLst>
          </a:blip>
          <a:srcRect l="52015" b="81263"/>
          <a:stretch/>
        </p:blipFill>
        <p:spPr>
          <a:xfrm>
            <a:off x="4063405" y="4649096"/>
            <a:ext cx="2029927" cy="2208904"/>
          </a:xfrm>
          <a:prstGeom prst="rect">
            <a:avLst/>
          </a:prstGeom>
        </p:spPr>
      </p:pic>
      <p:pic>
        <p:nvPicPr>
          <p:cNvPr id="9" name="Tijdelijke aanduiding voor inhoud 9">
            <a:extLst>
              <a:ext uri="{FF2B5EF4-FFF2-40B4-BE49-F238E27FC236}">
                <a16:creationId xmlns:a16="http://schemas.microsoft.com/office/drawing/2014/main" id="{2B686402-5592-8894-E7F8-2ACA3F464BA5}"/>
              </a:ext>
            </a:extLst>
          </p:cNvPr>
          <p:cNvPicPr>
            <a:picLocks noChangeAspect="1"/>
          </p:cNvPicPr>
          <p:nvPr/>
        </p:nvPicPr>
        <p:blipFill rotWithShape="1">
          <a:blip r:embed="rId5">
            <a:extLst>
              <a:ext uri="{28A0092B-C50C-407E-A947-70E740481C1C}">
                <a14:useLocalDpi xmlns:a14="http://schemas.microsoft.com/office/drawing/2010/main" val="0"/>
              </a:ext>
            </a:extLst>
          </a:blip>
          <a:srcRect b="28515"/>
          <a:stretch/>
        </p:blipFill>
        <p:spPr>
          <a:xfrm>
            <a:off x="6077409" y="5717283"/>
            <a:ext cx="2029928" cy="1146149"/>
          </a:xfrm>
          <a:prstGeom prst="rect">
            <a:avLst/>
          </a:prstGeom>
        </p:spPr>
      </p:pic>
      <p:pic>
        <p:nvPicPr>
          <p:cNvPr id="11" name="Graphic 10" descr="Ontvanger met effen opvulling">
            <a:extLst>
              <a:ext uri="{FF2B5EF4-FFF2-40B4-BE49-F238E27FC236}">
                <a16:creationId xmlns:a16="http://schemas.microsoft.com/office/drawing/2014/main" id="{48B736F7-0290-B78E-5E57-05B8AD71F0A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95131" y="2915787"/>
            <a:ext cx="291889" cy="291889"/>
          </a:xfrm>
          <a:prstGeom prst="rect">
            <a:avLst/>
          </a:prstGeom>
        </p:spPr>
      </p:pic>
      <p:pic>
        <p:nvPicPr>
          <p:cNvPr id="13" name="Graphic 12" descr="Envelop met effen opvulling">
            <a:extLst>
              <a:ext uri="{FF2B5EF4-FFF2-40B4-BE49-F238E27FC236}">
                <a16:creationId xmlns:a16="http://schemas.microsoft.com/office/drawing/2014/main" id="{B718220F-31C0-C659-5AED-9C53048A81A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61190" y="2366149"/>
            <a:ext cx="359767" cy="359767"/>
          </a:xfrm>
          <a:prstGeom prst="rect">
            <a:avLst/>
          </a:prstGeom>
        </p:spPr>
      </p:pic>
      <p:pic>
        <p:nvPicPr>
          <p:cNvPr id="15" name="Graphic 14" descr="Webontwerp met effen opvulling">
            <a:extLst>
              <a:ext uri="{FF2B5EF4-FFF2-40B4-BE49-F238E27FC236}">
                <a16:creationId xmlns:a16="http://schemas.microsoft.com/office/drawing/2014/main" id="{D90E8C64-A082-C6E3-F770-6D5FF0144C9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61191" y="1815543"/>
            <a:ext cx="359767" cy="359767"/>
          </a:xfrm>
          <a:prstGeom prst="rect">
            <a:avLst/>
          </a:prstGeom>
        </p:spPr>
      </p:pic>
      <p:pic>
        <p:nvPicPr>
          <p:cNvPr id="21" name="Afbeelding 20" descr="Afbeelding met bijl, vectorafbeeldingen&#10;&#10;Automatisch gegenereerde beschrijving">
            <a:extLst>
              <a:ext uri="{FF2B5EF4-FFF2-40B4-BE49-F238E27FC236}">
                <a16:creationId xmlns:a16="http://schemas.microsoft.com/office/drawing/2014/main" id="{A04E5A98-6ACF-B0D0-1671-DFBFA198EEA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25848" y="3397481"/>
            <a:ext cx="396622" cy="396622"/>
          </a:xfrm>
          <a:prstGeom prst="rect">
            <a:avLst/>
          </a:prstGeom>
        </p:spPr>
      </p:pic>
      <p:pic>
        <p:nvPicPr>
          <p:cNvPr id="23" name="Afbeelding 22">
            <a:extLst>
              <a:ext uri="{FF2B5EF4-FFF2-40B4-BE49-F238E27FC236}">
                <a16:creationId xmlns:a16="http://schemas.microsoft.com/office/drawing/2014/main" id="{2BAD9D4D-4FF6-051E-0CA8-72334812AD6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63049" y="4009017"/>
            <a:ext cx="291889" cy="291889"/>
          </a:xfrm>
          <a:prstGeom prst="rect">
            <a:avLst/>
          </a:prstGeom>
        </p:spPr>
      </p:pic>
      <p:pic>
        <p:nvPicPr>
          <p:cNvPr id="25" name="Afbeelding 24">
            <a:extLst>
              <a:ext uri="{FF2B5EF4-FFF2-40B4-BE49-F238E27FC236}">
                <a16:creationId xmlns:a16="http://schemas.microsoft.com/office/drawing/2014/main" id="{AC16DC2A-9854-3A7E-FC7B-AB4FAEE4625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228662" y="4549996"/>
            <a:ext cx="340928" cy="340928"/>
          </a:xfrm>
          <a:prstGeom prst="rect">
            <a:avLst/>
          </a:prstGeom>
        </p:spPr>
      </p:pic>
      <p:pic>
        <p:nvPicPr>
          <p:cNvPr id="26" name="Afbeelding 25">
            <a:extLst>
              <a:ext uri="{FF2B5EF4-FFF2-40B4-BE49-F238E27FC236}">
                <a16:creationId xmlns:a16="http://schemas.microsoft.com/office/drawing/2014/main" id="{177CF833-1AED-72B3-9FD9-057F21BAFE9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sp>
        <p:nvSpPr>
          <p:cNvPr id="30" name="Tijdelijke aanduiding voor tekst 7">
            <a:extLst>
              <a:ext uri="{FF2B5EF4-FFF2-40B4-BE49-F238E27FC236}">
                <a16:creationId xmlns:a16="http://schemas.microsoft.com/office/drawing/2014/main" id="{EBF532CB-52C9-3A83-89CD-6B799E3B2C96}"/>
              </a:ext>
            </a:extLst>
          </p:cNvPr>
          <p:cNvSpPr txBox="1">
            <a:spLocks/>
          </p:cNvSpPr>
          <p:nvPr/>
        </p:nvSpPr>
        <p:spPr>
          <a:xfrm>
            <a:off x="6637989" y="3437253"/>
            <a:ext cx="3334964" cy="45407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baseline="0">
                <a:solidFill>
                  <a:schemeClr val="bg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a:t>@eScienceCenter</a:t>
            </a:r>
          </a:p>
        </p:txBody>
      </p:sp>
      <p:sp>
        <p:nvSpPr>
          <p:cNvPr id="31" name="Tijdelijke aanduiding voor tekst 7">
            <a:extLst>
              <a:ext uri="{FF2B5EF4-FFF2-40B4-BE49-F238E27FC236}">
                <a16:creationId xmlns:a16="http://schemas.microsoft.com/office/drawing/2014/main" id="{9AB01774-7DC4-364E-9EE8-0EF0F20B39C5}"/>
              </a:ext>
            </a:extLst>
          </p:cNvPr>
          <p:cNvSpPr txBox="1">
            <a:spLocks/>
          </p:cNvSpPr>
          <p:nvPr/>
        </p:nvSpPr>
        <p:spPr>
          <a:xfrm>
            <a:off x="6637989" y="4004074"/>
            <a:ext cx="3334964" cy="45407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baseline="0">
                <a:solidFill>
                  <a:schemeClr val="bg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a:t>Netherlands </a:t>
            </a:r>
            <a:r>
              <a:rPr lang="nl-NL" err="1"/>
              <a:t>Escience</a:t>
            </a:r>
            <a:r>
              <a:rPr lang="nl-NL"/>
              <a:t> Center</a:t>
            </a:r>
          </a:p>
        </p:txBody>
      </p:sp>
      <p:sp>
        <p:nvSpPr>
          <p:cNvPr id="32" name="Tijdelijke aanduiding voor tekst 7">
            <a:extLst>
              <a:ext uri="{FF2B5EF4-FFF2-40B4-BE49-F238E27FC236}">
                <a16:creationId xmlns:a16="http://schemas.microsoft.com/office/drawing/2014/main" id="{7A7B6EB6-E8CF-F63F-F735-8B4CEC7E4E18}"/>
              </a:ext>
            </a:extLst>
          </p:cNvPr>
          <p:cNvSpPr txBox="1">
            <a:spLocks/>
          </p:cNvSpPr>
          <p:nvPr/>
        </p:nvSpPr>
        <p:spPr>
          <a:xfrm>
            <a:off x="6620957" y="4572488"/>
            <a:ext cx="3334964" cy="45407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baseline="0">
                <a:solidFill>
                  <a:schemeClr val="bg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a:t>@eScienceCenter@akademienl.social</a:t>
            </a:r>
          </a:p>
        </p:txBody>
      </p:sp>
      <p:pic>
        <p:nvPicPr>
          <p:cNvPr id="12" name="Afbeelding 11">
            <a:extLst>
              <a:ext uri="{FF2B5EF4-FFF2-40B4-BE49-F238E27FC236}">
                <a16:creationId xmlns:a16="http://schemas.microsoft.com/office/drawing/2014/main" id="{3E68E063-8371-45E0-6DE5-4FA1EE0E436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01625" y="1509042"/>
            <a:ext cx="2086750" cy="2086750"/>
          </a:xfrm>
          <a:prstGeom prst="rect">
            <a:avLst/>
          </a:prstGeom>
        </p:spPr>
      </p:pic>
    </p:spTree>
    <p:extLst>
      <p:ext uri="{BB962C8B-B14F-4D97-AF65-F5344CB8AC3E}">
        <p14:creationId xmlns:p14="http://schemas.microsoft.com/office/powerpoint/2010/main" val="2203836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B8DE992F-3E47-7106-6C3B-301A317413B5}"/>
              </a:ext>
            </a:extLst>
          </p:cNvPr>
          <p:cNvGraphicFramePr>
            <a:graphicFrameLocks noGrp="1"/>
          </p:cNvGraphicFramePr>
          <p:nvPr>
            <p:ph idx="1"/>
            <p:extLst>
              <p:ext uri="{D42A27DB-BD31-4B8C-83A1-F6EECF244321}">
                <p14:modId xmlns:p14="http://schemas.microsoft.com/office/powerpoint/2010/main" val="801875124"/>
              </p:ext>
            </p:extLst>
          </p:nvPr>
        </p:nvGraphicFramePr>
        <p:xfrm>
          <a:off x="6499122" y="1130713"/>
          <a:ext cx="5142272" cy="5515914"/>
        </p:xfrm>
        <a:graphic>
          <a:graphicData uri="http://schemas.openxmlformats.org/drawingml/2006/table">
            <a:tbl>
              <a:tblPr/>
              <a:tblGrid>
                <a:gridCol w="2571136">
                  <a:extLst>
                    <a:ext uri="{9D8B030D-6E8A-4147-A177-3AD203B41FA5}">
                      <a16:colId xmlns:a16="http://schemas.microsoft.com/office/drawing/2014/main" val="3889096469"/>
                    </a:ext>
                  </a:extLst>
                </a:gridCol>
                <a:gridCol w="2571136">
                  <a:extLst>
                    <a:ext uri="{9D8B030D-6E8A-4147-A177-3AD203B41FA5}">
                      <a16:colId xmlns:a16="http://schemas.microsoft.com/office/drawing/2014/main" val="77335431"/>
                    </a:ext>
                  </a:extLst>
                </a:gridCol>
              </a:tblGrid>
              <a:tr h="811383">
                <a:tc>
                  <a:txBody>
                    <a:bodyPr/>
                    <a:lstStyle/>
                    <a:p>
                      <a:r>
                        <a:rPr lang="en-NL" sz="2000" dirty="0"/>
                        <a:t>9:00</a:t>
                      </a:r>
                    </a:p>
                  </a:txBody>
                  <a:tcPr marL="14993" marR="14993" marT="7497" marB="7497" anchor="ctr">
                    <a:lnL>
                      <a:noFill/>
                    </a:lnL>
                    <a:lnR>
                      <a:noFill/>
                    </a:lnR>
                    <a:lnT>
                      <a:noFill/>
                    </a:lnT>
                    <a:lnB>
                      <a:noFill/>
                    </a:lnB>
                    <a:noFill/>
                  </a:tcPr>
                </a:tc>
                <a:tc>
                  <a:txBody>
                    <a:bodyPr/>
                    <a:lstStyle/>
                    <a:p>
                      <a:r>
                        <a:rPr lang="en-US" sz="2000" dirty="0"/>
                        <a:t>Welcome and Introduction + </a:t>
                      </a:r>
                      <a:r>
                        <a:rPr lang="en-US" sz="2000" b="1" i="1" dirty="0"/>
                        <a:t>setup check</a:t>
                      </a:r>
                      <a:r>
                        <a:rPr lang="en-US" sz="2000" dirty="0"/>
                        <a:t> </a:t>
                      </a:r>
                    </a:p>
                  </a:txBody>
                  <a:tcPr marL="14993" marR="14993" marT="7497" marB="7497" anchor="ctr">
                    <a:lnL>
                      <a:noFill/>
                    </a:lnL>
                    <a:lnR>
                      <a:noFill/>
                    </a:lnR>
                    <a:lnT>
                      <a:noFill/>
                    </a:lnT>
                    <a:lnB>
                      <a:noFill/>
                    </a:lnB>
                    <a:noFill/>
                  </a:tcPr>
                </a:tc>
                <a:extLst>
                  <a:ext uri="{0D108BD9-81ED-4DB2-BD59-A6C34878D82A}">
                    <a16:rowId xmlns:a16="http://schemas.microsoft.com/office/drawing/2014/main" val="3543387534"/>
                  </a:ext>
                </a:extLst>
              </a:tr>
              <a:tr h="493959">
                <a:tc>
                  <a:txBody>
                    <a:bodyPr/>
                    <a:lstStyle/>
                    <a:p>
                      <a:r>
                        <a:rPr lang="en-NL" sz="2000" dirty="0"/>
                        <a:t>9:20</a:t>
                      </a:r>
                    </a:p>
                  </a:txBody>
                  <a:tcPr marL="14993" marR="14993" marT="7497" marB="7497" anchor="ctr">
                    <a:lnL>
                      <a:noFill/>
                    </a:lnL>
                    <a:lnR>
                      <a:noFill/>
                    </a:lnR>
                    <a:lnT>
                      <a:noFill/>
                    </a:lnT>
                    <a:lnB>
                      <a:noFill/>
                    </a:lnB>
                    <a:noFill/>
                  </a:tcPr>
                </a:tc>
                <a:tc>
                  <a:txBody>
                    <a:bodyPr/>
                    <a:lstStyle/>
                    <a:p>
                      <a:r>
                        <a:rPr lang="en-US" sz="2000" dirty="0"/>
                        <a:t>Image Basics</a:t>
                      </a:r>
                    </a:p>
                  </a:txBody>
                  <a:tcPr marL="14993" marR="14993" marT="7497" marB="7497" anchor="ctr">
                    <a:lnL>
                      <a:noFill/>
                    </a:lnL>
                    <a:lnR>
                      <a:noFill/>
                    </a:lnR>
                    <a:lnT>
                      <a:noFill/>
                    </a:lnT>
                    <a:lnB>
                      <a:noFill/>
                    </a:lnB>
                    <a:noFill/>
                  </a:tcPr>
                </a:tc>
                <a:extLst>
                  <a:ext uri="{0D108BD9-81ED-4DB2-BD59-A6C34878D82A}">
                    <a16:rowId xmlns:a16="http://schemas.microsoft.com/office/drawing/2014/main" val="3276706005"/>
                  </a:ext>
                </a:extLst>
              </a:tr>
              <a:tr h="811383">
                <a:tc>
                  <a:txBody>
                    <a:bodyPr/>
                    <a:lstStyle/>
                    <a:p>
                      <a:r>
                        <a:rPr lang="en-NL" sz="2000"/>
                        <a:t>9:40</a:t>
                      </a:r>
                    </a:p>
                  </a:txBody>
                  <a:tcPr marL="14993" marR="14993" marT="7497" marB="7497" anchor="ctr">
                    <a:lnL>
                      <a:noFill/>
                    </a:lnL>
                    <a:lnR>
                      <a:noFill/>
                    </a:lnR>
                    <a:lnT>
                      <a:noFill/>
                    </a:lnT>
                    <a:lnB>
                      <a:noFill/>
                    </a:lnB>
                    <a:noFill/>
                  </a:tcPr>
                </a:tc>
                <a:tc>
                  <a:txBody>
                    <a:bodyPr/>
                    <a:lstStyle/>
                    <a:p>
                      <a:r>
                        <a:rPr lang="en-US" sz="2000" dirty="0"/>
                        <a:t>Working with the </a:t>
                      </a:r>
                      <a:r>
                        <a:rPr lang="en-US" sz="2000" dirty="0" err="1"/>
                        <a:t>skimage</a:t>
                      </a:r>
                      <a:r>
                        <a:rPr lang="en-US" sz="2000" dirty="0"/>
                        <a:t> library </a:t>
                      </a:r>
                    </a:p>
                  </a:txBody>
                  <a:tcPr marL="14993" marR="14993" marT="7497" marB="7497" anchor="ctr">
                    <a:lnL>
                      <a:noFill/>
                    </a:lnL>
                    <a:lnR>
                      <a:noFill/>
                    </a:lnR>
                    <a:lnT>
                      <a:noFill/>
                    </a:lnT>
                    <a:lnB>
                      <a:noFill/>
                    </a:lnB>
                    <a:noFill/>
                  </a:tcPr>
                </a:tc>
                <a:extLst>
                  <a:ext uri="{0D108BD9-81ED-4DB2-BD59-A6C34878D82A}">
                    <a16:rowId xmlns:a16="http://schemas.microsoft.com/office/drawing/2014/main" val="1939788921"/>
                  </a:ext>
                </a:extLst>
              </a:tr>
              <a:tr h="493959">
                <a:tc>
                  <a:txBody>
                    <a:bodyPr/>
                    <a:lstStyle/>
                    <a:p>
                      <a:r>
                        <a:rPr lang="en-NL" sz="2000"/>
                        <a:t>10:30</a:t>
                      </a:r>
                    </a:p>
                  </a:txBody>
                  <a:tcPr marL="14993" marR="14993" marT="7497" marB="7497" anchor="ctr">
                    <a:lnL>
                      <a:noFill/>
                    </a:lnL>
                    <a:lnR>
                      <a:noFill/>
                    </a:lnR>
                    <a:lnT>
                      <a:noFill/>
                    </a:lnT>
                    <a:lnB>
                      <a:noFill/>
                    </a:lnB>
                    <a:noFill/>
                  </a:tcPr>
                </a:tc>
                <a:tc>
                  <a:txBody>
                    <a:bodyPr/>
                    <a:lstStyle/>
                    <a:p>
                      <a:r>
                        <a:rPr lang="en-US" sz="2000"/>
                        <a:t>Coffee break</a:t>
                      </a:r>
                    </a:p>
                  </a:txBody>
                  <a:tcPr marL="14993" marR="14993" marT="7497" marB="7497" anchor="ctr">
                    <a:lnL>
                      <a:noFill/>
                    </a:lnL>
                    <a:lnR>
                      <a:noFill/>
                    </a:lnR>
                    <a:lnT>
                      <a:noFill/>
                    </a:lnT>
                    <a:lnB>
                      <a:noFill/>
                    </a:lnB>
                    <a:noFill/>
                  </a:tcPr>
                </a:tc>
                <a:extLst>
                  <a:ext uri="{0D108BD9-81ED-4DB2-BD59-A6C34878D82A}">
                    <a16:rowId xmlns:a16="http://schemas.microsoft.com/office/drawing/2014/main" val="461439038"/>
                  </a:ext>
                </a:extLst>
              </a:tr>
              <a:tr h="493959">
                <a:tc>
                  <a:txBody>
                    <a:bodyPr/>
                    <a:lstStyle/>
                    <a:p>
                      <a:r>
                        <a:rPr lang="en-NL" sz="2000" dirty="0"/>
                        <a:t>10:40</a:t>
                      </a:r>
                    </a:p>
                  </a:txBody>
                  <a:tcPr marL="14993" marR="14993" marT="7497" marB="7497" anchor="ctr">
                    <a:lnL>
                      <a:noFill/>
                    </a:lnL>
                    <a:lnR>
                      <a:noFill/>
                    </a:lnR>
                    <a:lnT>
                      <a:noFill/>
                    </a:lnT>
                    <a:lnB>
                      <a:noFill/>
                    </a:lnB>
                    <a:noFill/>
                  </a:tcPr>
                </a:tc>
                <a:tc>
                  <a:txBody>
                    <a:bodyPr/>
                    <a:lstStyle/>
                    <a:p>
                      <a:r>
                        <a:rPr lang="en-US" sz="2000"/>
                        <a:t>Drawing + </a:t>
                      </a:r>
                    </a:p>
                  </a:txBody>
                  <a:tcPr marL="14993" marR="14993" marT="7497" marB="7497" anchor="ctr">
                    <a:lnL>
                      <a:noFill/>
                    </a:lnL>
                    <a:lnR>
                      <a:noFill/>
                    </a:lnR>
                    <a:lnT>
                      <a:noFill/>
                    </a:lnT>
                    <a:lnB>
                      <a:noFill/>
                    </a:lnB>
                    <a:noFill/>
                  </a:tcPr>
                </a:tc>
                <a:extLst>
                  <a:ext uri="{0D108BD9-81ED-4DB2-BD59-A6C34878D82A}">
                    <a16:rowId xmlns:a16="http://schemas.microsoft.com/office/drawing/2014/main" val="3140477147"/>
                  </a:ext>
                </a:extLst>
              </a:tr>
              <a:tr h="493959">
                <a:tc>
                  <a:txBody>
                    <a:bodyPr/>
                    <a:lstStyle/>
                    <a:p>
                      <a:r>
                        <a:rPr lang="en-NL" sz="2000"/>
                        <a:t>11:40</a:t>
                      </a:r>
                    </a:p>
                  </a:txBody>
                  <a:tcPr marL="14993" marR="14993" marT="7497" marB="7497" anchor="ctr">
                    <a:lnL>
                      <a:noFill/>
                    </a:lnL>
                    <a:lnR>
                      <a:noFill/>
                    </a:lnR>
                    <a:lnT>
                      <a:noFill/>
                    </a:lnT>
                    <a:lnB>
                      <a:noFill/>
                    </a:lnB>
                    <a:noFill/>
                  </a:tcPr>
                </a:tc>
                <a:tc>
                  <a:txBody>
                    <a:bodyPr/>
                    <a:lstStyle/>
                    <a:p>
                      <a:r>
                        <a:rPr lang="en-US" sz="2000"/>
                        <a:t>Bitwise Operations </a:t>
                      </a:r>
                    </a:p>
                  </a:txBody>
                  <a:tcPr marL="14993" marR="14993" marT="7497" marB="7497" anchor="ctr">
                    <a:lnL>
                      <a:noFill/>
                    </a:lnL>
                    <a:lnR>
                      <a:noFill/>
                    </a:lnR>
                    <a:lnT>
                      <a:noFill/>
                    </a:lnT>
                    <a:lnB>
                      <a:noFill/>
                    </a:lnB>
                    <a:noFill/>
                  </a:tcPr>
                </a:tc>
                <a:extLst>
                  <a:ext uri="{0D108BD9-81ED-4DB2-BD59-A6C34878D82A}">
                    <a16:rowId xmlns:a16="http://schemas.microsoft.com/office/drawing/2014/main" val="2528425652"/>
                  </a:ext>
                </a:extLst>
              </a:tr>
              <a:tr h="493959">
                <a:tc>
                  <a:txBody>
                    <a:bodyPr/>
                    <a:lstStyle/>
                    <a:p>
                      <a:r>
                        <a:rPr lang="en-NL" sz="2000"/>
                        <a:t>12:30</a:t>
                      </a:r>
                    </a:p>
                  </a:txBody>
                  <a:tcPr marL="14993" marR="14993" marT="7497" marB="7497" anchor="ctr">
                    <a:lnL>
                      <a:noFill/>
                    </a:lnL>
                    <a:lnR>
                      <a:noFill/>
                    </a:lnR>
                    <a:lnT>
                      <a:noFill/>
                    </a:lnT>
                    <a:lnB>
                      <a:noFill/>
                    </a:lnB>
                    <a:noFill/>
                  </a:tcPr>
                </a:tc>
                <a:tc>
                  <a:txBody>
                    <a:bodyPr/>
                    <a:lstStyle/>
                    <a:p>
                      <a:r>
                        <a:rPr lang="en-US" sz="2000"/>
                        <a:t>Wrap up</a:t>
                      </a:r>
                    </a:p>
                  </a:txBody>
                  <a:tcPr marL="14993" marR="14993" marT="7497" marB="7497" anchor="ctr">
                    <a:lnL>
                      <a:noFill/>
                    </a:lnL>
                    <a:lnR>
                      <a:noFill/>
                    </a:lnR>
                    <a:lnT>
                      <a:noFill/>
                    </a:lnT>
                    <a:lnB>
                      <a:noFill/>
                    </a:lnB>
                    <a:noFill/>
                  </a:tcPr>
                </a:tc>
                <a:extLst>
                  <a:ext uri="{0D108BD9-81ED-4DB2-BD59-A6C34878D82A}">
                    <a16:rowId xmlns:a16="http://schemas.microsoft.com/office/drawing/2014/main" val="1276089117"/>
                  </a:ext>
                </a:extLst>
              </a:tr>
              <a:tr h="811383">
                <a:tc>
                  <a:txBody>
                    <a:bodyPr/>
                    <a:lstStyle/>
                    <a:p>
                      <a:r>
                        <a:rPr lang="en-NL" sz="2000"/>
                        <a:t>12:40</a:t>
                      </a:r>
                    </a:p>
                  </a:txBody>
                  <a:tcPr marL="14993" marR="14993" marT="7497" marB="7497" anchor="ctr">
                    <a:lnL>
                      <a:noFill/>
                    </a:lnL>
                    <a:lnR>
                      <a:noFill/>
                    </a:lnR>
                    <a:lnT>
                      <a:noFill/>
                    </a:lnT>
                    <a:lnB>
                      <a:noFill/>
                    </a:lnB>
                    <a:noFill/>
                  </a:tcPr>
                </a:tc>
                <a:tc>
                  <a:txBody>
                    <a:bodyPr/>
                    <a:lstStyle/>
                    <a:p>
                      <a:r>
                        <a:rPr lang="en-US" sz="2000"/>
                        <a:t>Feedback collection</a:t>
                      </a:r>
                    </a:p>
                  </a:txBody>
                  <a:tcPr marL="14993" marR="14993" marT="7497" marB="7497" anchor="ctr">
                    <a:lnL>
                      <a:noFill/>
                    </a:lnL>
                    <a:lnR>
                      <a:noFill/>
                    </a:lnR>
                    <a:lnT>
                      <a:noFill/>
                    </a:lnT>
                    <a:lnB>
                      <a:noFill/>
                    </a:lnB>
                    <a:noFill/>
                  </a:tcPr>
                </a:tc>
                <a:extLst>
                  <a:ext uri="{0D108BD9-81ED-4DB2-BD59-A6C34878D82A}">
                    <a16:rowId xmlns:a16="http://schemas.microsoft.com/office/drawing/2014/main" val="2678399309"/>
                  </a:ext>
                </a:extLst>
              </a:tr>
              <a:tr h="493959">
                <a:tc>
                  <a:txBody>
                    <a:bodyPr/>
                    <a:lstStyle/>
                    <a:p>
                      <a:r>
                        <a:rPr lang="en-NL" sz="2000"/>
                        <a:t>13:00</a:t>
                      </a:r>
                    </a:p>
                  </a:txBody>
                  <a:tcPr marL="14993" marR="14993" marT="7497" marB="7497" anchor="ctr">
                    <a:lnL>
                      <a:noFill/>
                    </a:lnL>
                    <a:lnR>
                      <a:noFill/>
                    </a:lnR>
                    <a:lnT>
                      <a:noFill/>
                    </a:lnT>
                    <a:lnB>
                      <a:noFill/>
                    </a:lnB>
                    <a:noFill/>
                  </a:tcPr>
                </a:tc>
                <a:tc>
                  <a:txBody>
                    <a:bodyPr/>
                    <a:lstStyle/>
                    <a:p>
                      <a:r>
                        <a:rPr lang="en-US" sz="2000" dirty="0"/>
                        <a:t>END day 1</a:t>
                      </a:r>
                    </a:p>
                  </a:txBody>
                  <a:tcPr marL="14993" marR="14993" marT="7497" marB="7497" anchor="ctr">
                    <a:lnL>
                      <a:noFill/>
                    </a:lnL>
                    <a:lnR>
                      <a:noFill/>
                    </a:lnR>
                    <a:lnT>
                      <a:noFill/>
                    </a:lnT>
                    <a:lnB>
                      <a:noFill/>
                    </a:lnB>
                    <a:noFill/>
                  </a:tcPr>
                </a:tc>
                <a:extLst>
                  <a:ext uri="{0D108BD9-81ED-4DB2-BD59-A6C34878D82A}">
                    <a16:rowId xmlns:a16="http://schemas.microsoft.com/office/drawing/2014/main" val="3323398603"/>
                  </a:ext>
                </a:extLst>
              </a:tr>
            </a:tbl>
          </a:graphicData>
        </a:graphic>
      </p:graphicFrame>
      <p:sp>
        <p:nvSpPr>
          <p:cNvPr id="5" name="Rectangle 1">
            <a:extLst>
              <a:ext uri="{FF2B5EF4-FFF2-40B4-BE49-F238E27FC236}">
                <a16:creationId xmlns:a16="http://schemas.microsoft.com/office/drawing/2014/main" id="{2CD8602E-7068-EDC5-2671-3718DA3632E0}"/>
              </a:ext>
            </a:extLst>
          </p:cNvPr>
          <p:cNvSpPr>
            <a:spLocks noChangeArrowheads="1"/>
          </p:cNvSpPr>
          <p:nvPr/>
        </p:nvSpPr>
        <p:spPr bwMode="auto">
          <a:xfrm>
            <a:off x="6213987" y="243632"/>
            <a:ext cx="20340418"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NL" sz="4400" b="1" dirty="0">
                <a:latin typeface="Arial" panose="020B0604020202020204" pitchFamily="34" charset="0"/>
              </a:rPr>
              <a:t>Schedule day one</a:t>
            </a:r>
            <a:r>
              <a:rPr kumimoji="0" lang="en-NL" altLang="en-NL" sz="4400" b="1"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466437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95315C-530A-354B-ABAD-571EA19CC398}"/>
              </a:ext>
            </a:extLst>
          </p:cNvPr>
          <p:cNvSpPr>
            <a:spLocks noGrp="1"/>
          </p:cNvSpPr>
          <p:nvPr>
            <p:ph type="title"/>
          </p:nvPr>
        </p:nvSpPr>
        <p:spPr>
          <a:xfrm>
            <a:off x="1293818" y="530049"/>
            <a:ext cx="5401147" cy="1325563"/>
          </a:xfrm>
        </p:spPr>
        <p:txBody>
          <a:bodyPr/>
          <a:lstStyle/>
          <a:p>
            <a:r>
              <a:rPr lang="en-US" dirty="0">
                <a:latin typeface="Nunito"/>
              </a:rPr>
              <a:t>Set up check:</a:t>
            </a:r>
            <a:endParaRPr lang="nl-NL" dirty="0"/>
          </a:p>
        </p:txBody>
      </p:sp>
      <p:sp>
        <p:nvSpPr>
          <p:cNvPr id="3" name="Tijdelijke aanduiding voor inhoud 2">
            <a:extLst>
              <a:ext uri="{FF2B5EF4-FFF2-40B4-BE49-F238E27FC236}">
                <a16:creationId xmlns:a16="http://schemas.microsoft.com/office/drawing/2014/main" id="{7CE9244F-DCED-0F4D-A954-0AF249042E23}"/>
              </a:ext>
            </a:extLst>
          </p:cNvPr>
          <p:cNvSpPr>
            <a:spLocks noGrp="1"/>
          </p:cNvSpPr>
          <p:nvPr>
            <p:ph idx="1"/>
          </p:nvPr>
        </p:nvSpPr>
        <p:spPr>
          <a:xfrm>
            <a:off x="281708" y="1736436"/>
            <a:ext cx="5284233" cy="4942860"/>
          </a:xfrm>
        </p:spPr>
        <p:txBody>
          <a:bodyPr/>
          <a:lstStyle/>
          <a:p>
            <a:pPr marL="0" indent="0">
              <a:buNone/>
            </a:pPr>
            <a:endParaRPr lang="en-US" dirty="0"/>
          </a:p>
          <a:p>
            <a:r>
              <a:rPr lang="en-US" dirty="0"/>
              <a:t>Repo cloned?</a:t>
            </a:r>
          </a:p>
          <a:p>
            <a:pPr marL="0" indent="0">
              <a:buNone/>
            </a:pPr>
            <a:r>
              <a:rPr lang="en-US" dirty="0"/>
              <a:t>	(</a:t>
            </a:r>
            <a:r>
              <a:rPr lang="en-US" sz="1100" dirty="0"/>
              <a:t>https://github.com/esciencecenter-digital-skills/image-processing/</a:t>
            </a:r>
            <a:r>
              <a:rPr lang="en-US" dirty="0"/>
              <a:t>)</a:t>
            </a:r>
          </a:p>
          <a:p>
            <a:r>
              <a:rPr lang="en-US" dirty="0"/>
              <a:t>Environment entered?</a:t>
            </a:r>
          </a:p>
          <a:p>
            <a:endParaRPr lang="en-US" dirty="0"/>
          </a:p>
          <a:p>
            <a:r>
              <a:rPr lang="en-US" dirty="0"/>
              <a:t>Collaborative document open?</a:t>
            </a:r>
          </a:p>
          <a:p>
            <a:endParaRPr lang="en-US" dirty="0"/>
          </a:p>
          <a:p>
            <a:pPr marL="0" indent="0">
              <a:buNone/>
            </a:pPr>
            <a:endParaRPr lang="en-US" dirty="0"/>
          </a:p>
        </p:txBody>
      </p:sp>
      <p:sp>
        <p:nvSpPr>
          <p:cNvPr id="4" name="Tijdelijke aanduiding voor tekst 3">
            <a:extLst>
              <a:ext uri="{FF2B5EF4-FFF2-40B4-BE49-F238E27FC236}">
                <a16:creationId xmlns:a16="http://schemas.microsoft.com/office/drawing/2014/main" id="{8629F462-AB8D-6643-B4AD-AE5B6957406C}"/>
              </a:ext>
            </a:extLst>
          </p:cNvPr>
          <p:cNvSpPr>
            <a:spLocks noGrp="1"/>
          </p:cNvSpPr>
          <p:nvPr>
            <p:ph type="body" sz="quarter" idx="13"/>
          </p:nvPr>
        </p:nvSpPr>
        <p:spPr>
          <a:xfrm>
            <a:off x="7425548" y="1855612"/>
            <a:ext cx="3491987" cy="2973771"/>
          </a:xfrm>
        </p:spPr>
        <p:txBody>
          <a:bodyPr/>
          <a:lstStyle/>
          <a:p>
            <a:endParaRPr lang="nl-NL" dirty="0"/>
          </a:p>
        </p:txBody>
      </p:sp>
      <p:pic>
        <p:nvPicPr>
          <p:cNvPr id="5" name="Afbeelding 4">
            <a:extLst>
              <a:ext uri="{FF2B5EF4-FFF2-40B4-BE49-F238E27FC236}">
                <a16:creationId xmlns:a16="http://schemas.microsoft.com/office/drawing/2014/main" id="{1C4F6F64-1A82-74C5-3572-883FEF3A02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pic>
        <p:nvPicPr>
          <p:cNvPr id="14" name="Afbeelding 13">
            <a:extLst>
              <a:ext uri="{FF2B5EF4-FFF2-40B4-BE49-F238E27FC236}">
                <a16:creationId xmlns:a16="http://schemas.microsoft.com/office/drawing/2014/main" id="{DC57EA2F-CDA2-10A9-D43A-4D3703AD9A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51" y="5638800"/>
            <a:ext cx="872913" cy="912591"/>
          </a:xfrm>
          <a:prstGeom prst="rect">
            <a:avLst/>
          </a:prstGeom>
        </p:spPr>
      </p:pic>
      <p:sp>
        <p:nvSpPr>
          <p:cNvPr id="6" name="TextBox 5">
            <a:extLst>
              <a:ext uri="{FF2B5EF4-FFF2-40B4-BE49-F238E27FC236}">
                <a16:creationId xmlns:a16="http://schemas.microsoft.com/office/drawing/2014/main" id="{AF5D2F2B-DD85-923F-9FF9-4D5D5BB46BF7}"/>
              </a:ext>
            </a:extLst>
          </p:cNvPr>
          <p:cNvSpPr txBox="1"/>
          <p:nvPr/>
        </p:nvSpPr>
        <p:spPr>
          <a:xfrm>
            <a:off x="6626061" y="5454134"/>
            <a:ext cx="6369238" cy="369332"/>
          </a:xfrm>
          <a:prstGeom prst="rect">
            <a:avLst/>
          </a:prstGeom>
          <a:noFill/>
        </p:spPr>
        <p:txBody>
          <a:bodyPr wrap="square" rtlCol="0">
            <a:spAutoFit/>
          </a:bodyPr>
          <a:lstStyle/>
          <a:p>
            <a:r>
              <a:rPr lang="en-US" dirty="0"/>
              <a:t>Photo by Scott Lord on </a:t>
            </a:r>
            <a:r>
              <a:rPr lang="en-US" dirty="0" err="1"/>
              <a:t>Unsplash</a:t>
            </a:r>
            <a:r>
              <a:rPr lang="en-US" dirty="0"/>
              <a:t> </a:t>
            </a:r>
            <a:endParaRPr lang="en-NL" dirty="0"/>
          </a:p>
        </p:txBody>
      </p:sp>
      <p:pic>
        <p:nvPicPr>
          <p:cNvPr id="8" name="Picture 7" descr="A picture containing nebula, galaxy, space, universe&#10;&#10;Description automatically generated">
            <a:extLst>
              <a:ext uri="{FF2B5EF4-FFF2-40B4-BE49-F238E27FC236}">
                <a16:creationId xmlns:a16="http://schemas.microsoft.com/office/drawing/2014/main" id="{78F46853-822D-7953-7556-BB15F99286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6060" y="258410"/>
            <a:ext cx="5207955" cy="5264917"/>
          </a:xfrm>
          <a:prstGeom prst="rect">
            <a:avLst/>
          </a:prstGeom>
        </p:spPr>
      </p:pic>
    </p:spTree>
    <p:extLst>
      <p:ext uri="{BB962C8B-B14F-4D97-AF65-F5344CB8AC3E}">
        <p14:creationId xmlns:p14="http://schemas.microsoft.com/office/powerpoint/2010/main" val="80062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BD5B28-127B-ED49-9A36-ACDB0774254D}"/>
              </a:ext>
            </a:extLst>
          </p:cNvPr>
          <p:cNvSpPr>
            <a:spLocks noGrp="1"/>
          </p:cNvSpPr>
          <p:nvPr>
            <p:ph type="ctrTitle"/>
          </p:nvPr>
        </p:nvSpPr>
        <p:spPr>
          <a:xfrm>
            <a:off x="1524000" y="1280543"/>
            <a:ext cx="9144000" cy="2387600"/>
          </a:xfrm>
        </p:spPr>
        <p:txBody>
          <a:bodyPr/>
          <a:lstStyle/>
          <a:p>
            <a:r>
              <a:rPr lang="en-US"/>
              <a:t>The Netherlands eScience Center</a:t>
            </a:r>
          </a:p>
        </p:txBody>
      </p:sp>
      <p:pic>
        <p:nvPicPr>
          <p:cNvPr id="7" name="Afbeelding 6">
            <a:extLst>
              <a:ext uri="{FF2B5EF4-FFF2-40B4-BE49-F238E27FC236}">
                <a16:creationId xmlns:a16="http://schemas.microsoft.com/office/drawing/2014/main" id="{710353C8-F1B0-84E8-4EAC-CD7DC76047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7954" y="-13653"/>
            <a:ext cx="4071978" cy="4238625"/>
          </a:xfrm>
          <a:prstGeom prst="rect">
            <a:avLst/>
          </a:prstGeom>
        </p:spPr>
      </p:pic>
      <p:pic>
        <p:nvPicPr>
          <p:cNvPr id="13" name="Afbeelding 12">
            <a:extLst>
              <a:ext uri="{FF2B5EF4-FFF2-40B4-BE49-F238E27FC236}">
                <a16:creationId xmlns:a16="http://schemas.microsoft.com/office/drawing/2014/main" id="{2C4E1640-FA4A-6866-C499-4E7C613A4A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7" y="1199515"/>
            <a:ext cx="2030418" cy="5658484"/>
          </a:xfrm>
          <a:prstGeom prst="rect">
            <a:avLst/>
          </a:prstGeom>
        </p:spPr>
      </p:pic>
      <p:pic>
        <p:nvPicPr>
          <p:cNvPr id="11" name="Afbeelding 10">
            <a:extLst>
              <a:ext uri="{FF2B5EF4-FFF2-40B4-BE49-F238E27FC236}">
                <a16:creationId xmlns:a16="http://schemas.microsoft.com/office/drawing/2014/main" id="{04F24F41-6B62-73DD-D4A8-69C5CA4E62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2" y="4393182"/>
            <a:ext cx="4071979" cy="2474343"/>
          </a:xfrm>
          <a:prstGeom prst="rect">
            <a:avLst/>
          </a:prstGeom>
        </p:spPr>
      </p:pic>
      <p:pic>
        <p:nvPicPr>
          <p:cNvPr id="15" name="Afbeelding 14" descr="Afbeelding met tekst, illustratie&#10;&#10;Automatisch gegenereerde beschrijving">
            <a:extLst>
              <a:ext uri="{FF2B5EF4-FFF2-40B4-BE49-F238E27FC236}">
                <a16:creationId xmlns:a16="http://schemas.microsoft.com/office/drawing/2014/main" id="{BA48A7DB-4F19-A414-B682-BB6DC4CD4F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68100" y="817262"/>
            <a:ext cx="731832" cy="1760353"/>
          </a:xfrm>
          <a:prstGeom prst="rect">
            <a:avLst/>
          </a:prstGeom>
        </p:spPr>
      </p:pic>
      <p:pic>
        <p:nvPicPr>
          <p:cNvPr id="17" name="Afbeelding 16">
            <a:extLst>
              <a:ext uri="{FF2B5EF4-FFF2-40B4-BE49-F238E27FC236}">
                <a16:creationId xmlns:a16="http://schemas.microsoft.com/office/drawing/2014/main" id="{2BC4B1A0-6291-F8CA-B7B4-45301CD53D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32" y="2840204"/>
            <a:ext cx="569243" cy="1303172"/>
          </a:xfrm>
          <a:prstGeom prst="rect">
            <a:avLst/>
          </a:prstGeom>
        </p:spPr>
      </p:pic>
      <p:pic>
        <p:nvPicPr>
          <p:cNvPr id="19" name="Afbeelding 18">
            <a:extLst>
              <a:ext uri="{FF2B5EF4-FFF2-40B4-BE49-F238E27FC236}">
                <a16:creationId xmlns:a16="http://schemas.microsoft.com/office/drawing/2014/main" id="{213E253A-4C9A-3FE3-0ABD-4597D3E9F6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spTree>
    <p:extLst>
      <p:ext uri="{BB962C8B-B14F-4D97-AF65-F5344CB8AC3E}">
        <p14:creationId xmlns:p14="http://schemas.microsoft.com/office/powerpoint/2010/main" val="2373177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Afbeelding 12">
            <a:extLst>
              <a:ext uri="{FF2B5EF4-FFF2-40B4-BE49-F238E27FC236}">
                <a16:creationId xmlns:a16="http://schemas.microsoft.com/office/drawing/2014/main" id="{31A60358-6694-186F-2C4E-70FF33A27C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1" y="0"/>
            <a:ext cx="6095999" cy="6858000"/>
          </a:xfrm>
          <a:prstGeom prst="rect">
            <a:avLst/>
          </a:prstGeom>
        </p:spPr>
      </p:pic>
      <p:sp>
        <p:nvSpPr>
          <p:cNvPr id="17" name="Rechthoek: afgeronde hoeken 16">
            <a:extLst>
              <a:ext uri="{FF2B5EF4-FFF2-40B4-BE49-F238E27FC236}">
                <a16:creationId xmlns:a16="http://schemas.microsoft.com/office/drawing/2014/main" id="{7E995BE1-0C5D-C689-BA09-87C259E3432F}"/>
              </a:ext>
            </a:extLst>
          </p:cNvPr>
          <p:cNvSpPr/>
          <p:nvPr/>
        </p:nvSpPr>
        <p:spPr>
          <a:xfrm>
            <a:off x="7049435" y="1285875"/>
            <a:ext cx="4290679" cy="4050597"/>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2" name="Titel 1">
            <a:extLst>
              <a:ext uri="{FF2B5EF4-FFF2-40B4-BE49-F238E27FC236}">
                <a16:creationId xmlns:a16="http://schemas.microsoft.com/office/drawing/2014/main" id="{E595315C-530A-354B-ABAD-571EA19CC398}"/>
              </a:ext>
            </a:extLst>
          </p:cNvPr>
          <p:cNvSpPr>
            <a:spLocks noGrp="1"/>
          </p:cNvSpPr>
          <p:nvPr>
            <p:ph type="title"/>
          </p:nvPr>
        </p:nvSpPr>
        <p:spPr>
          <a:xfrm>
            <a:off x="859862" y="530049"/>
            <a:ext cx="4731989" cy="1325563"/>
          </a:xfrm>
        </p:spPr>
        <p:txBody>
          <a:bodyPr/>
          <a:lstStyle/>
          <a:p>
            <a:r>
              <a:rPr lang="en-US" sz="4400" b="1">
                <a:latin typeface="Nunito"/>
              </a:rPr>
              <a:t>Who are we?</a:t>
            </a:r>
            <a:endParaRPr lang="nl-NL"/>
          </a:p>
        </p:txBody>
      </p:sp>
      <p:sp>
        <p:nvSpPr>
          <p:cNvPr id="3" name="Tijdelijke aanduiding voor inhoud 2">
            <a:extLst>
              <a:ext uri="{FF2B5EF4-FFF2-40B4-BE49-F238E27FC236}">
                <a16:creationId xmlns:a16="http://schemas.microsoft.com/office/drawing/2014/main" id="{7CE9244F-DCED-0F4D-A954-0AF249042E23}"/>
              </a:ext>
            </a:extLst>
          </p:cNvPr>
          <p:cNvSpPr>
            <a:spLocks noGrp="1"/>
          </p:cNvSpPr>
          <p:nvPr>
            <p:ph idx="1"/>
          </p:nvPr>
        </p:nvSpPr>
        <p:spPr>
          <a:xfrm>
            <a:off x="667088" y="1855612"/>
            <a:ext cx="4751615" cy="4565066"/>
          </a:xfrm>
        </p:spPr>
        <p:txBody>
          <a:bodyPr/>
          <a:lstStyle/>
          <a:p>
            <a:r>
              <a:rPr lang="en-US" dirty="0"/>
              <a:t>The Netherlands eScience Center is a national center for </a:t>
            </a:r>
            <a:r>
              <a:rPr lang="en-US" b="1" dirty="0">
                <a:solidFill>
                  <a:srgbClr val="400439"/>
                </a:solidFill>
              </a:rPr>
              <a:t>innovative software solutions in academic research</a:t>
            </a:r>
            <a:r>
              <a:rPr lang="en-US" dirty="0"/>
              <a:t>.  </a:t>
            </a:r>
          </a:p>
          <a:p>
            <a:r>
              <a:rPr lang="en-US" dirty="0"/>
              <a:t>Our Research Software Engineers</a:t>
            </a:r>
            <a:endParaRPr lang="nl-NL" dirty="0"/>
          </a:p>
          <a:p>
            <a:pPr lvl="1"/>
            <a:r>
              <a:rPr lang="en-US" dirty="0"/>
              <a:t>help researchers interpret results, </a:t>
            </a:r>
            <a:endParaRPr lang="nl-NL" dirty="0">
              <a:solidFill>
                <a:srgbClr val="000000"/>
              </a:solidFill>
            </a:endParaRPr>
          </a:p>
          <a:p>
            <a:pPr lvl="1"/>
            <a:r>
              <a:rPr lang="en-US" dirty="0">
                <a:solidFill>
                  <a:srgbClr val="400439"/>
                </a:solidFill>
              </a:rPr>
              <a:t>make tools and methods reusable for the wider research community, </a:t>
            </a:r>
            <a:endParaRPr lang="nl-NL" dirty="0">
              <a:solidFill>
                <a:srgbClr val="000000"/>
              </a:solidFill>
            </a:endParaRPr>
          </a:p>
          <a:p>
            <a:pPr lvl="1"/>
            <a:r>
              <a:rPr lang="en-US" dirty="0">
                <a:solidFill>
                  <a:srgbClr val="400439"/>
                </a:solidFill>
              </a:rPr>
              <a:t>co-author research and methodological publications</a:t>
            </a:r>
            <a:r>
              <a:rPr lang="en-US" dirty="0"/>
              <a:t>. </a:t>
            </a:r>
            <a:endParaRPr lang="nl-NL" dirty="0">
              <a:cs typeface="Assistant"/>
            </a:endParaRPr>
          </a:p>
        </p:txBody>
      </p:sp>
      <p:sp>
        <p:nvSpPr>
          <p:cNvPr id="4" name="Tijdelijke aanduiding voor tekst 3">
            <a:extLst>
              <a:ext uri="{FF2B5EF4-FFF2-40B4-BE49-F238E27FC236}">
                <a16:creationId xmlns:a16="http://schemas.microsoft.com/office/drawing/2014/main" id="{8629F462-AB8D-6643-B4AD-AE5B6957406C}"/>
              </a:ext>
            </a:extLst>
          </p:cNvPr>
          <p:cNvSpPr>
            <a:spLocks noGrp="1"/>
          </p:cNvSpPr>
          <p:nvPr>
            <p:ph type="body" sz="quarter" idx="13"/>
          </p:nvPr>
        </p:nvSpPr>
        <p:spPr>
          <a:xfrm>
            <a:off x="7425548" y="1855612"/>
            <a:ext cx="3491987" cy="2973771"/>
          </a:xfrm>
        </p:spPr>
        <p:txBody>
          <a:bodyPr/>
          <a:lstStyle/>
          <a:p>
            <a:endParaRPr lang="nl-NL"/>
          </a:p>
        </p:txBody>
      </p:sp>
      <p:pic>
        <p:nvPicPr>
          <p:cNvPr id="5" name="Afbeelding 4">
            <a:extLst>
              <a:ext uri="{FF2B5EF4-FFF2-40B4-BE49-F238E27FC236}">
                <a16:creationId xmlns:a16="http://schemas.microsoft.com/office/drawing/2014/main" id="{1C4F6F64-1A82-74C5-3572-883FEF3A0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pic>
        <p:nvPicPr>
          <p:cNvPr id="14" name="Afbeelding 13">
            <a:extLst>
              <a:ext uri="{FF2B5EF4-FFF2-40B4-BE49-F238E27FC236}">
                <a16:creationId xmlns:a16="http://schemas.microsoft.com/office/drawing/2014/main" id="{DC57EA2F-CDA2-10A9-D43A-4D3703AD9A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51" y="5638800"/>
            <a:ext cx="872913" cy="912591"/>
          </a:xfrm>
          <a:prstGeom prst="rect">
            <a:avLst/>
          </a:prstGeom>
        </p:spPr>
      </p:pic>
      <p:pic>
        <p:nvPicPr>
          <p:cNvPr id="6" name="Afbeelding 5" descr="Afbeelding met overdekt, vloer, persoon, muur&#10;&#10;Automatisch gegenereerde beschrijving">
            <a:extLst>
              <a:ext uri="{FF2B5EF4-FFF2-40B4-BE49-F238E27FC236}">
                <a16:creationId xmlns:a16="http://schemas.microsoft.com/office/drawing/2014/main" id="{F79DF364-AA0D-021E-9C6B-101FF18F531D}"/>
              </a:ext>
            </a:extLst>
          </p:cNvPr>
          <p:cNvPicPr>
            <a:picLocks noChangeAspect="1"/>
          </p:cNvPicPr>
          <p:nvPr/>
        </p:nvPicPr>
        <p:blipFill>
          <a:blip r:embed="rId5"/>
          <a:stretch>
            <a:fillRect/>
          </a:stretch>
        </p:blipFill>
        <p:spPr>
          <a:xfrm>
            <a:off x="6106192" y="1284708"/>
            <a:ext cx="6075869" cy="4072691"/>
          </a:xfrm>
          <a:prstGeom prst="rect">
            <a:avLst/>
          </a:prstGeom>
        </p:spPr>
      </p:pic>
    </p:spTree>
    <p:extLst>
      <p:ext uri="{BB962C8B-B14F-4D97-AF65-F5344CB8AC3E}">
        <p14:creationId xmlns:p14="http://schemas.microsoft.com/office/powerpoint/2010/main" val="922495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0">
            <a:extLst>
              <a:ext uri="{FF2B5EF4-FFF2-40B4-BE49-F238E27FC236}">
                <a16:creationId xmlns:a16="http://schemas.microsoft.com/office/drawing/2014/main" id="{4CA974C3-7663-AAC2-3B81-BB8B701D531E}"/>
              </a:ext>
            </a:extLst>
          </p:cNvPr>
          <p:cNvSpPr txBox="1"/>
          <p:nvPr/>
        </p:nvSpPr>
        <p:spPr>
          <a:xfrm>
            <a:off x="4272684" y="622079"/>
            <a:ext cx="6156385" cy="584775"/>
          </a:xfrm>
          <a:prstGeom prst="rect">
            <a:avLst/>
          </a:prstGeom>
          <a:noFill/>
        </p:spPr>
        <p:txBody>
          <a:bodyPr wrap="square">
            <a:spAutoFit/>
          </a:bodyPr>
          <a:lstStyle/>
          <a:p>
            <a:r>
              <a:rPr lang="en-GB" sz="3200" b="1" i="0" u="none" strike="noStrike">
                <a:solidFill>
                  <a:srgbClr val="F0A944"/>
                </a:solidFill>
                <a:effectLst/>
                <a:latin typeface="Nunito" pitchFamily="2" charset="77"/>
              </a:rPr>
              <a:t>Training Programme</a:t>
            </a:r>
            <a:r>
              <a:rPr lang="en-GB" sz="3200" b="0" i="0" u="none" strike="noStrike">
                <a:solidFill>
                  <a:srgbClr val="F0A944"/>
                </a:solidFill>
                <a:effectLst/>
                <a:latin typeface="Nunito" pitchFamily="2" charset="77"/>
              </a:rPr>
              <a:t>​</a:t>
            </a:r>
            <a:r>
              <a:rPr lang="en-GB" sz="3200" b="0" i="0">
                <a:solidFill>
                  <a:srgbClr val="F0A944"/>
                </a:solidFill>
                <a:effectLst/>
                <a:latin typeface="Nunito" pitchFamily="2" charset="77"/>
              </a:rPr>
              <a:t>​</a:t>
            </a:r>
            <a:endParaRPr lang="en-NL" sz="3200">
              <a:solidFill>
                <a:srgbClr val="F0A944"/>
              </a:solidFill>
            </a:endParaRPr>
          </a:p>
        </p:txBody>
      </p:sp>
      <p:sp>
        <p:nvSpPr>
          <p:cNvPr id="5" name="TextBox 5">
            <a:extLst>
              <a:ext uri="{FF2B5EF4-FFF2-40B4-BE49-F238E27FC236}">
                <a16:creationId xmlns:a16="http://schemas.microsoft.com/office/drawing/2014/main" id="{10E00FD0-4F7E-6A5A-81C0-130D7D7D06FE}"/>
              </a:ext>
            </a:extLst>
          </p:cNvPr>
          <p:cNvSpPr txBox="1"/>
          <p:nvPr/>
        </p:nvSpPr>
        <p:spPr>
          <a:xfrm>
            <a:off x="4396436" y="4796506"/>
            <a:ext cx="5793432" cy="1477328"/>
          </a:xfrm>
          <a:prstGeom prst="rect">
            <a:avLst/>
          </a:prstGeom>
          <a:noFill/>
        </p:spPr>
        <p:txBody>
          <a:bodyPr wrap="square">
            <a:spAutoFit/>
          </a:bodyPr>
          <a:lstStyle/>
          <a:p>
            <a:r>
              <a:rPr lang="en-GB" b="1" dirty="0">
                <a:solidFill>
                  <a:srgbClr val="00ADDC"/>
                </a:solidFill>
                <a:latin typeface="Nunito" pitchFamily="2" charset="77"/>
                <a:cs typeface="Assistant" pitchFamily="2" charset="-79"/>
              </a:rPr>
              <a:t>Format</a:t>
            </a:r>
          </a:p>
          <a:p>
            <a:pPr marL="285750" indent="-285750">
              <a:buFont typeface="Arial" panose="020B0604020202020204" pitchFamily="34" charset="0"/>
              <a:buChar char="•"/>
            </a:pPr>
            <a:r>
              <a:rPr lang="en-GB" b="1" dirty="0">
                <a:solidFill>
                  <a:srgbClr val="00ADDC"/>
                </a:solidFill>
                <a:latin typeface="Nunito" pitchFamily="2" charset="77"/>
                <a:cs typeface="Assistant" pitchFamily="2" charset="-79"/>
              </a:rPr>
              <a:t>Hands-on courses, 2-3 days</a:t>
            </a:r>
          </a:p>
          <a:p>
            <a:pPr marL="285750" indent="-285750">
              <a:buFont typeface="Arial" panose="020B0604020202020204" pitchFamily="34" charset="0"/>
              <a:buChar char="•"/>
            </a:pPr>
            <a:r>
              <a:rPr lang="en-GB" b="1" dirty="0">
                <a:solidFill>
                  <a:srgbClr val="00ADDC"/>
                </a:solidFill>
                <a:latin typeface="Nunito" pitchFamily="2" charset="77"/>
                <a:cs typeface="Assistant" pitchFamily="2" charset="-79"/>
              </a:rPr>
              <a:t>In person &amp; online</a:t>
            </a:r>
          </a:p>
          <a:p>
            <a:pPr marL="285750" indent="-285750">
              <a:buFont typeface="Arial" panose="020B0604020202020204" pitchFamily="34" charset="0"/>
              <a:buChar char="•"/>
            </a:pPr>
            <a:r>
              <a:rPr lang="en-GB" b="1" dirty="0">
                <a:solidFill>
                  <a:srgbClr val="00ADDC"/>
                </a:solidFill>
                <a:latin typeface="Nunito" pitchFamily="2" charset="77"/>
                <a:cs typeface="Assistant" pitchFamily="2" charset="-79"/>
              </a:rPr>
              <a:t>Based on The Carpentries &amp; </a:t>
            </a:r>
            <a:r>
              <a:rPr lang="en-GB" b="1" dirty="0" err="1">
                <a:solidFill>
                  <a:srgbClr val="00ADDC"/>
                </a:solidFill>
                <a:latin typeface="Nunito" pitchFamily="2" charset="77"/>
                <a:cs typeface="Assistant" pitchFamily="2" charset="-79"/>
              </a:rPr>
              <a:t>CodeRefinery</a:t>
            </a:r>
            <a:r>
              <a:rPr lang="en-GB" b="1" dirty="0">
                <a:solidFill>
                  <a:srgbClr val="00ADDC"/>
                </a:solidFill>
                <a:latin typeface="Nunito" pitchFamily="2" charset="77"/>
                <a:cs typeface="Assistant" pitchFamily="2" charset="-79"/>
              </a:rPr>
              <a:t>, and in-house developed materials.</a:t>
            </a:r>
          </a:p>
        </p:txBody>
      </p:sp>
      <p:sp>
        <p:nvSpPr>
          <p:cNvPr id="6" name="TextBox 3">
            <a:extLst>
              <a:ext uri="{FF2B5EF4-FFF2-40B4-BE49-F238E27FC236}">
                <a16:creationId xmlns:a16="http://schemas.microsoft.com/office/drawing/2014/main" id="{089D5187-FF72-80BC-AB5C-0823C858F872}"/>
              </a:ext>
            </a:extLst>
          </p:cNvPr>
          <p:cNvSpPr txBox="1"/>
          <p:nvPr/>
        </p:nvSpPr>
        <p:spPr>
          <a:xfrm>
            <a:off x="4272684" y="1452172"/>
            <a:ext cx="7294476" cy="2862322"/>
          </a:xfrm>
          <a:prstGeom prst="rect">
            <a:avLst/>
          </a:prstGeom>
          <a:noFill/>
        </p:spPr>
        <p:txBody>
          <a:bodyPr wrap="square" rtlCol="0">
            <a:spAutoFit/>
          </a:bodyPr>
          <a:lstStyle/>
          <a:p>
            <a:r>
              <a:rPr lang="nl-NL" b="1" dirty="0">
                <a:solidFill>
                  <a:srgbClr val="441C49"/>
                </a:solidFill>
                <a:latin typeface="Nunito" pitchFamily="2" charset="0"/>
              </a:rPr>
              <a:t>1. For </a:t>
            </a:r>
            <a:r>
              <a:rPr lang="nl-NL" b="1" dirty="0" err="1">
                <a:solidFill>
                  <a:srgbClr val="441C49"/>
                </a:solidFill>
                <a:latin typeface="Nunito" pitchFamily="2" charset="0"/>
              </a:rPr>
              <a:t>researchers</a:t>
            </a:r>
            <a:r>
              <a:rPr lang="nl-NL" b="1" dirty="0">
                <a:solidFill>
                  <a:srgbClr val="441C49"/>
                </a:solidFill>
                <a:latin typeface="Nunito" pitchFamily="2" charset="0"/>
              </a:rPr>
              <a:t> &amp; </a:t>
            </a:r>
            <a:r>
              <a:rPr lang="nl-NL" b="1" dirty="0" err="1">
                <a:solidFill>
                  <a:srgbClr val="441C49"/>
                </a:solidFill>
                <a:latin typeface="Nunito" pitchFamily="2" charset="0"/>
              </a:rPr>
              <a:t>RSEs</a:t>
            </a:r>
            <a:endParaRPr lang="nl-NL" b="1" dirty="0">
              <a:solidFill>
                <a:srgbClr val="441C49"/>
              </a:solidFill>
              <a:latin typeface="Nunito" pitchFamily="2" charset="0"/>
            </a:endParaRPr>
          </a:p>
          <a:p>
            <a:pPr marL="800100" lvl="1" indent="-342900">
              <a:buFont typeface="Arial" panose="020B0604020202020204" pitchFamily="34" charset="0"/>
              <a:buChar char="•"/>
            </a:pPr>
            <a:r>
              <a:rPr lang="nl-NL" b="1" dirty="0">
                <a:solidFill>
                  <a:srgbClr val="441C49"/>
                </a:solidFill>
                <a:latin typeface="Nunito" pitchFamily="2" charset="0"/>
              </a:rPr>
              <a:t> Digital skills workshops, </a:t>
            </a:r>
            <a:r>
              <a:rPr lang="nl-NL" b="1" dirty="0" err="1">
                <a:solidFill>
                  <a:srgbClr val="441C49"/>
                </a:solidFill>
                <a:latin typeface="Nunito" pitchFamily="2" charset="0"/>
              </a:rPr>
              <a:t>see</a:t>
            </a:r>
            <a:r>
              <a:rPr lang="nl-NL" b="1" dirty="0">
                <a:solidFill>
                  <a:srgbClr val="441C49"/>
                </a:solidFill>
                <a:latin typeface="Nunito" pitchFamily="2" charset="0"/>
              </a:rPr>
              <a:t> </a:t>
            </a:r>
            <a:r>
              <a:rPr lang="nl-NL" b="1" dirty="0" err="1">
                <a:solidFill>
                  <a:srgbClr val="441C49"/>
                </a:solidFill>
                <a:latin typeface="Nunito" pitchFamily="2" charset="0"/>
              </a:rPr>
              <a:t>schedule</a:t>
            </a:r>
            <a:r>
              <a:rPr lang="nl-NL" b="1" dirty="0">
                <a:solidFill>
                  <a:srgbClr val="441C49"/>
                </a:solidFill>
                <a:latin typeface="Nunito" pitchFamily="2" charset="0"/>
              </a:rPr>
              <a:t> next slide</a:t>
            </a:r>
          </a:p>
          <a:p>
            <a:r>
              <a:rPr lang="nl-NL" b="1" dirty="0">
                <a:solidFill>
                  <a:srgbClr val="441C49"/>
                </a:solidFill>
                <a:latin typeface="Nunito" pitchFamily="2" charset="0"/>
              </a:rPr>
              <a:t>2. For data stewards, information </a:t>
            </a:r>
            <a:r>
              <a:rPr lang="nl-NL" b="1" dirty="0" err="1">
                <a:solidFill>
                  <a:srgbClr val="441C49"/>
                </a:solidFill>
                <a:latin typeface="Nunito" pitchFamily="2" charset="0"/>
              </a:rPr>
              <a:t>specialists</a:t>
            </a:r>
            <a:r>
              <a:rPr lang="nl-NL" b="1" dirty="0">
                <a:solidFill>
                  <a:srgbClr val="441C49"/>
                </a:solidFill>
                <a:latin typeface="Nunito" pitchFamily="2" charset="0"/>
              </a:rPr>
              <a:t> </a:t>
            </a:r>
            <a:r>
              <a:rPr lang="nl-NL" b="1" dirty="0" err="1">
                <a:solidFill>
                  <a:srgbClr val="441C49"/>
                </a:solidFill>
                <a:latin typeface="Nunito" pitchFamily="2" charset="0"/>
              </a:rPr>
              <a:t>and</a:t>
            </a:r>
            <a:r>
              <a:rPr lang="nl-NL" b="1" dirty="0">
                <a:solidFill>
                  <a:srgbClr val="441C49"/>
                </a:solidFill>
                <a:latin typeface="Nunito" pitchFamily="2" charset="0"/>
              </a:rPr>
              <a:t> </a:t>
            </a:r>
            <a:r>
              <a:rPr lang="nl-NL" b="1" dirty="0" err="1">
                <a:solidFill>
                  <a:srgbClr val="441C49"/>
                </a:solidFill>
                <a:latin typeface="Nunito" pitchFamily="2" charset="0"/>
              </a:rPr>
              <a:t>DCCs</a:t>
            </a:r>
            <a:endParaRPr lang="nl-NL" b="1" dirty="0">
              <a:solidFill>
                <a:srgbClr val="441C49"/>
              </a:solidFill>
              <a:latin typeface="Nunito" pitchFamily="2" charset="0"/>
            </a:endParaRPr>
          </a:p>
          <a:p>
            <a:pPr marL="742950" lvl="1" indent="-285750">
              <a:buFont typeface="Arial" panose="020B0604020202020204" pitchFamily="34" charset="0"/>
              <a:buChar char="•"/>
            </a:pPr>
            <a:r>
              <a:rPr lang="nl-NL" b="1" dirty="0">
                <a:solidFill>
                  <a:srgbClr val="441C49"/>
                </a:solidFill>
                <a:latin typeface="Nunito" pitchFamily="2" charset="0"/>
              </a:rPr>
              <a:t>Research support masterclass</a:t>
            </a:r>
          </a:p>
          <a:p>
            <a:pPr marL="742950" lvl="1" indent="-285750">
              <a:buFont typeface="Arial" panose="020B0604020202020204" pitchFamily="34" charset="0"/>
              <a:buChar char="•"/>
            </a:pPr>
            <a:r>
              <a:rPr lang="nl-NL" b="1" dirty="0">
                <a:solidFill>
                  <a:srgbClr val="441C49"/>
                </a:solidFill>
                <a:latin typeface="Nunito" pitchFamily="2" charset="0"/>
              </a:rPr>
              <a:t>Online </a:t>
            </a:r>
            <a:r>
              <a:rPr lang="nl-NL" b="1" dirty="0" err="1">
                <a:solidFill>
                  <a:srgbClr val="441C49"/>
                </a:solidFill>
                <a:latin typeface="Nunito" pitchFamily="2" charset="0"/>
              </a:rPr>
              <a:t>materials</a:t>
            </a:r>
            <a:endParaRPr lang="nl-NL" b="1" dirty="0">
              <a:solidFill>
                <a:srgbClr val="441C49"/>
              </a:solidFill>
              <a:latin typeface="Nunito" pitchFamily="2" charset="0"/>
            </a:endParaRPr>
          </a:p>
          <a:p>
            <a:r>
              <a:rPr lang="nl-NL" b="1" dirty="0">
                <a:solidFill>
                  <a:srgbClr val="441C49"/>
                </a:solidFill>
                <a:latin typeface="Nunito" pitchFamily="2" charset="0"/>
              </a:rPr>
              <a:t>3. For training </a:t>
            </a:r>
            <a:r>
              <a:rPr lang="nl-NL" b="1" dirty="0" err="1">
                <a:solidFill>
                  <a:srgbClr val="441C49"/>
                </a:solidFill>
                <a:latin typeface="Nunito" pitchFamily="2" charset="0"/>
              </a:rPr>
              <a:t>the</a:t>
            </a:r>
            <a:r>
              <a:rPr lang="nl-NL" b="1" dirty="0">
                <a:solidFill>
                  <a:srgbClr val="441C49"/>
                </a:solidFill>
                <a:latin typeface="Nunito" pitchFamily="2" charset="0"/>
              </a:rPr>
              <a:t> trainer</a:t>
            </a:r>
          </a:p>
          <a:p>
            <a:pPr marL="742950" lvl="1" indent="-285750">
              <a:buFont typeface="Arial" panose="020B0604020202020204" pitchFamily="34" charset="0"/>
              <a:buChar char="•"/>
            </a:pPr>
            <a:r>
              <a:rPr lang="nl-NL" b="1" dirty="0">
                <a:solidFill>
                  <a:srgbClr val="441C49"/>
                </a:solidFill>
                <a:latin typeface="Nunito" pitchFamily="2" charset="0"/>
              </a:rPr>
              <a:t>Carpentries </a:t>
            </a:r>
            <a:r>
              <a:rPr lang="nl-NL" b="1" dirty="0" err="1">
                <a:solidFill>
                  <a:srgbClr val="441C49"/>
                </a:solidFill>
                <a:latin typeface="Nunito" pitchFamily="2" charset="0"/>
              </a:rPr>
              <a:t>instructor</a:t>
            </a:r>
            <a:r>
              <a:rPr lang="nl-NL" b="1" dirty="0">
                <a:solidFill>
                  <a:srgbClr val="441C49"/>
                </a:solidFill>
                <a:latin typeface="Nunito" pitchFamily="2" charset="0"/>
              </a:rPr>
              <a:t> training</a:t>
            </a:r>
          </a:p>
          <a:p>
            <a:pPr marL="742950" lvl="1" indent="-285750">
              <a:buFont typeface="Arial" panose="020B0604020202020204" pitchFamily="34" charset="0"/>
              <a:buChar char="•"/>
            </a:pPr>
            <a:r>
              <a:rPr lang="nl-NL" b="1" dirty="0">
                <a:solidFill>
                  <a:srgbClr val="441C49"/>
                </a:solidFill>
                <a:latin typeface="Nunito" pitchFamily="2" charset="0"/>
              </a:rPr>
              <a:t>Carpentries </a:t>
            </a:r>
            <a:r>
              <a:rPr lang="nl-NL" b="1" dirty="0" err="1">
                <a:solidFill>
                  <a:srgbClr val="441C49"/>
                </a:solidFill>
                <a:latin typeface="Nunito" pitchFamily="2" charset="0"/>
              </a:rPr>
              <a:t>collaborative</a:t>
            </a:r>
            <a:r>
              <a:rPr lang="nl-NL" b="1" dirty="0">
                <a:solidFill>
                  <a:srgbClr val="441C49"/>
                </a:solidFill>
                <a:latin typeface="Nunito" pitchFamily="2" charset="0"/>
              </a:rPr>
              <a:t> </a:t>
            </a:r>
            <a:r>
              <a:rPr lang="nl-NL" b="1" dirty="0" err="1">
                <a:solidFill>
                  <a:srgbClr val="441C49"/>
                </a:solidFill>
                <a:latin typeface="Nunito" pitchFamily="2" charset="0"/>
              </a:rPr>
              <a:t>lesson</a:t>
            </a:r>
            <a:r>
              <a:rPr lang="nl-NL" b="1" dirty="0">
                <a:solidFill>
                  <a:srgbClr val="441C49"/>
                </a:solidFill>
                <a:latin typeface="Nunito" pitchFamily="2" charset="0"/>
              </a:rPr>
              <a:t> development</a:t>
            </a:r>
          </a:p>
          <a:p>
            <a:r>
              <a:rPr lang="nl-NL" b="1" dirty="0">
                <a:solidFill>
                  <a:srgbClr val="441C49"/>
                </a:solidFill>
                <a:latin typeface="Nunito" pitchFamily="2" charset="0"/>
              </a:rPr>
              <a:t>4. For </a:t>
            </a:r>
            <a:r>
              <a:rPr lang="nl-NL" b="1" dirty="0" err="1">
                <a:solidFill>
                  <a:srgbClr val="441C49"/>
                </a:solidFill>
                <a:latin typeface="Nunito" pitchFamily="2" charset="0"/>
              </a:rPr>
              <a:t>organisations</a:t>
            </a:r>
            <a:r>
              <a:rPr lang="nl-NL" b="1" dirty="0">
                <a:solidFill>
                  <a:srgbClr val="441C49"/>
                </a:solidFill>
                <a:latin typeface="Nunito" pitchFamily="2" charset="0"/>
              </a:rPr>
              <a:t> (</a:t>
            </a:r>
            <a:r>
              <a:rPr lang="nl-NL" b="1" dirty="0" err="1">
                <a:solidFill>
                  <a:srgbClr val="441C49"/>
                </a:solidFill>
                <a:latin typeface="Nunito" pitchFamily="2" charset="0"/>
              </a:rPr>
              <a:t>externally</a:t>
            </a:r>
            <a:r>
              <a:rPr lang="nl-NL" b="1" dirty="0">
                <a:solidFill>
                  <a:srgbClr val="441C49"/>
                </a:solidFill>
                <a:latin typeface="Nunito" pitchFamily="2" charset="0"/>
              </a:rPr>
              <a:t> </a:t>
            </a:r>
            <a:r>
              <a:rPr lang="nl-NL" b="1" dirty="0" err="1">
                <a:solidFill>
                  <a:srgbClr val="441C49"/>
                </a:solidFill>
                <a:latin typeface="Nunito" pitchFamily="2" charset="0"/>
              </a:rPr>
              <a:t>organized</a:t>
            </a:r>
            <a:r>
              <a:rPr lang="nl-NL" b="1" dirty="0">
                <a:solidFill>
                  <a:srgbClr val="441C49"/>
                </a:solidFill>
                <a:latin typeface="Nunito" pitchFamily="2" charset="0"/>
              </a:rPr>
              <a:t> workshops </a:t>
            </a:r>
            <a:r>
              <a:rPr lang="nl-NL" b="1" dirty="0" err="1">
                <a:solidFill>
                  <a:srgbClr val="441C49"/>
                </a:solidFill>
                <a:latin typeface="Nunito" pitchFamily="2" charset="0"/>
              </a:rPr>
              <a:t>based</a:t>
            </a:r>
            <a:r>
              <a:rPr lang="nl-NL" b="1" dirty="0">
                <a:solidFill>
                  <a:srgbClr val="441C49"/>
                </a:solidFill>
                <a:latin typeface="Nunito" pitchFamily="2" charset="0"/>
              </a:rPr>
              <a:t> on </a:t>
            </a:r>
            <a:r>
              <a:rPr lang="nl-NL" b="1" dirty="0" err="1">
                <a:solidFill>
                  <a:srgbClr val="441C49"/>
                </a:solidFill>
                <a:latin typeface="Nunito" pitchFamily="2" charset="0"/>
              </a:rPr>
              <a:t>our</a:t>
            </a:r>
            <a:r>
              <a:rPr lang="nl-NL" b="1" dirty="0">
                <a:solidFill>
                  <a:srgbClr val="441C49"/>
                </a:solidFill>
                <a:latin typeface="Nunito" pitchFamily="2" charset="0"/>
              </a:rPr>
              <a:t> digital skills workshops)</a:t>
            </a:r>
            <a:endParaRPr lang="en-US" b="1" dirty="0">
              <a:solidFill>
                <a:srgbClr val="441C49"/>
              </a:solidFill>
              <a:latin typeface="Nunito" pitchFamily="2" charset="0"/>
            </a:endParaRPr>
          </a:p>
        </p:txBody>
      </p:sp>
    </p:spTree>
    <p:extLst>
      <p:ext uri="{BB962C8B-B14F-4D97-AF65-F5344CB8AC3E}">
        <p14:creationId xmlns:p14="http://schemas.microsoft.com/office/powerpoint/2010/main" val="1938544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675B57AD-BA86-AA81-D990-A058D82A7C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1" y="5638800"/>
            <a:ext cx="872913" cy="912591"/>
          </a:xfrm>
          <a:prstGeom prst="rect">
            <a:avLst/>
          </a:prstGeom>
        </p:spPr>
      </p:pic>
      <p:pic>
        <p:nvPicPr>
          <p:cNvPr id="8" name="Afbeelding 7">
            <a:extLst>
              <a:ext uri="{FF2B5EF4-FFF2-40B4-BE49-F238E27FC236}">
                <a16:creationId xmlns:a16="http://schemas.microsoft.com/office/drawing/2014/main" id="{835D1089-E9BB-AAEB-6577-0B00E7E15B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5011" y="6018201"/>
            <a:ext cx="2039005" cy="560647"/>
          </a:xfrm>
          <a:prstGeom prst="rect">
            <a:avLst/>
          </a:prstGeom>
        </p:spPr>
      </p:pic>
      <p:sp>
        <p:nvSpPr>
          <p:cNvPr id="7" name="TextBox 6">
            <a:extLst>
              <a:ext uri="{FF2B5EF4-FFF2-40B4-BE49-F238E27FC236}">
                <a16:creationId xmlns:a16="http://schemas.microsoft.com/office/drawing/2014/main" id="{EFDE7A95-150D-99BD-C242-D7F14DF324F3}"/>
              </a:ext>
            </a:extLst>
          </p:cNvPr>
          <p:cNvSpPr txBox="1"/>
          <p:nvPr/>
        </p:nvSpPr>
        <p:spPr>
          <a:xfrm>
            <a:off x="1754365" y="241741"/>
            <a:ext cx="2780862" cy="523220"/>
          </a:xfrm>
          <a:prstGeom prst="rect">
            <a:avLst/>
          </a:prstGeom>
          <a:noFill/>
        </p:spPr>
        <p:txBody>
          <a:bodyPr wrap="square">
            <a:spAutoFit/>
          </a:bodyPr>
          <a:lstStyle/>
          <a:p>
            <a:r>
              <a:rPr lang="en-GB" sz="2800" b="1" dirty="0">
                <a:solidFill>
                  <a:srgbClr val="F0A944"/>
                </a:solidFill>
                <a:latin typeface="Nunito" pitchFamily="2" charset="77"/>
                <a:cs typeface="Assistant" pitchFamily="2" charset="-79"/>
              </a:rPr>
              <a:t>Schedule 2024</a:t>
            </a:r>
            <a:endParaRPr lang="en-NL" sz="2800" dirty="0">
              <a:solidFill>
                <a:srgbClr val="F0A944"/>
              </a:solidFill>
            </a:endParaRPr>
          </a:p>
        </p:txBody>
      </p:sp>
      <p:graphicFrame>
        <p:nvGraphicFramePr>
          <p:cNvPr id="9" name="Table 24">
            <a:extLst>
              <a:ext uri="{FF2B5EF4-FFF2-40B4-BE49-F238E27FC236}">
                <a16:creationId xmlns:a16="http://schemas.microsoft.com/office/drawing/2014/main" id="{EAFFCDAB-BCB9-597F-340E-E3EB03AF26BC}"/>
              </a:ext>
            </a:extLst>
          </p:cNvPr>
          <p:cNvGraphicFramePr>
            <a:graphicFrameLocks noGrp="1"/>
          </p:cNvGraphicFramePr>
          <p:nvPr/>
        </p:nvGraphicFramePr>
        <p:xfrm>
          <a:off x="538881" y="1178087"/>
          <a:ext cx="10638740" cy="3186616"/>
        </p:xfrm>
        <a:graphic>
          <a:graphicData uri="http://schemas.openxmlformats.org/drawingml/2006/table">
            <a:tbl>
              <a:tblPr firstRow="1" bandRow="1">
                <a:tableStyleId>{69CF1AB2-1976-4502-BF36-3FF5EA218861}</a:tableStyleId>
              </a:tblPr>
              <a:tblGrid>
                <a:gridCol w="1116168">
                  <a:extLst>
                    <a:ext uri="{9D8B030D-6E8A-4147-A177-3AD203B41FA5}">
                      <a16:colId xmlns:a16="http://schemas.microsoft.com/office/drawing/2014/main" val="2606460797"/>
                    </a:ext>
                  </a:extLst>
                </a:gridCol>
                <a:gridCol w="4032186">
                  <a:extLst>
                    <a:ext uri="{9D8B030D-6E8A-4147-A177-3AD203B41FA5}">
                      <a16:colId xmlns:a16="http://schemas.microsoft.com/office/drawing/2014/main" val="3106653730"/>
                    </a:ext>
                  </a:extLst>
                </a:gridCol>
                <a:gridCol w="1236415">
                  <a:extLst>
                    <a:ext uri="{9D8B030D-6E8A-4147-A177-3AD203B41FA5}">
                      <a16:colId xmlns:a16="http://schemas.microsoft.com/office/drawing/2014/main" val="2340081875"/>
                    </a:ext>
                  </a:extLst>
                </a:gridCol>
                <a:gridCol w="4253971">
                  <a:extLst>
                    <a:ext uri="{9D8B030D-6E8A-4147-A177-3AD203B41FA5}">
                      <a16:colId xmlns:a16="http://schemas.microsoft.com/office/drawing/2014/main" val="3799518325"/>
                    </a:ext>
                  </a:extLst>
                </a:gridCol>
              </a:tblGrid>
              <a:tr h="351976">
                <a:tc>
                  <a:txBody>
                    <a:bodyPr/>
                    <a:lstStyle/>
                    <a:p>
                      <a:r>
                        <a:rPr lang="nl-NL" sz="1600" b="1" err="1">
                          <a:solidFill>
                            <a:srgbClr val="441C49"/>
                          </a:solidFill>
                        </a:rPr>
                        <a:t>January</a:t>
                      </a:r>
                      <a:endParaRPr lang="en-NL" sz="1600" b="1">
                        <a:solidFill>
                          <a:srgbClr val="441C49"/>
                        </a:solidFill>
                      </a:endParaRPr>
                    </a:p>
                  </a:txBody>
                  <a:tcPr/>
                </a:tc>
                <a:tc>
                  <a:txBody>
                    <a:bodyPr/>
                    <a:lstStyle/>
                    <a:p>
                      <a:pPr marL="0" indent="0">
                        <a:buFont typeface="Arial"/>
                        <a:buNone/>
                      </a:pPr>
                      <a:endParaRPr lang="en-NL" sz="1200" b="0"/>
                    </a:p>
                  </a:txBody>
                  <a:tcPr/>
                </a:tc>
                <a:tc>
                  <a:txBody>
                    <a:bodyPr/>
                    <a:lstStyle/>
                    <a:p>
                      <a:r>
                        <a:rPr lang="en-NL" sz="1600" b="1">
                          <a:solidFill>
                            <a:srgbClr val="441C49"/>
                          </a:solidFill>
                        </a:rPr>
                        <a:t>July</a:t>
                      </a:r>
                    </a:p>
                  </a:txBody>
                  <a:tcPr/>
                </a:tc>
                <a:tc>
                  <a:txBody>
                    <a:bodyPr/>
                    <a:lstStyle/>
                    <a:p>
                      <a:pPr marL="171450" indent="-171450">
                        <a:buFont typeface="Arial"/>
                        <a:buChar char="•"/>
                      </a:pPr>
                      <a:endParaRPr lang="en-GB" sz="1200" b="0"/>
                    </a:p>
                  </a:txBody>
                  <a:tcPr/>
                </a:tc>
                <a:extLst>
                  <a:ext uri="{0D108BD9-81ED-4DB2-BD59-A6C34878D82A}">
                    <a16:rowId xmlns:a16="http://schemas.microsoft.com/office/drawing/2014/main" val="890638859"/>
                  </a:ext>
                </a:extLst>
              </a:tr>
              <a:tr h="351976">
                <a:tc>
                  <a:txBody>
                    <a:bodyPr/>
                    <a:lstStyle/>
                    <a:p>
                      <a:r>
                        <a:rPr lang="nl-NL" sz="1600" b="1" err="1">
                          <a:solidFill>
                            <a:srgbClr val="441C49"/>
                          </a:solidFill>
                        </a:rPr>
                        <a:t>February</a:t>
                      </a:r>
                      <a:endParaRPr lang="en-NL" sz="1600" b="1">
                        <a:solidFill>
                          <a:srgbClr val="441C49"/>
                        </a:solidFill>
                      </a:endParaRPr>
                    </a:p>
                  </a:txBody>
                  <a:tcPr/>
                </a:tc>
                <a:tc>
                  <a:txBody>
                    <a:bodyPr/>
                    <a:lstStyle/>
                    <a:p>
                      <a:pPr marL="171450" indent="-171450">
                        <a:buFont typeface="Arial"/>
                        <a:buChar char="•"/>
                      </a:pPr>
                      <a:r>
                        <a:rPr lang="en-GB" sz="1200" b="0" dirty="0"/>
                        <a:t>Introduction to deep learning</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GB" sz="1200" b="0" dirty="0"/>
                        <a:t>Good Practices in Research Software Development</a:t>
                      </a:r>
                    </a:p>
                  </a:txBody>
                  <a:tcPr/>
                </a:tc>
                <a:tc>
                  <a:txBody>
                    <a:bodyPr/>
                    <a:lstStyle/>
                    <a:p>
                      <a:r>
                        <a:rPr lang="en-NL" sz="1600" b="1">
                          <a:solidFill>
                            <a:srgbClr val="441C49"/>
                          </a:solidFill>
                        </a:rPr>
                        <a:t>August</a:t>
                      </a:r>
                    </a:p>
                  </a:txBody>
                  <a:tcPr/>
                </a:tc>
                <a:tc>
                  <a:txBody>
                    <a:bodyPr/>
                    <a:lstStyle/>
                    <a:p>
                      <a:pPr marL="171450" indent="-171450">
                        <a:buFont typeface="Arial"/>
                        <a:buChar char="•"/>
                      </a:pPr>
                      <a:r>
                        <a:rPr lang="en-GB" sz="1200" b="0"/>
                        <a:t>Parallel Programming with Python</a:t>
                      </a:r>
                    </a:p>
                  </a:txBody>
                  <a:tcPr/>
                </a:tc>
                <a:extLst>
                  <a:ext uri="{0D108BD9-81ED-4DB2-BD59-A6C34878D82A}">
                    <a16:rowId xmlns:a16="http://schemas.microsoft.com/office/drawing/2014/main" val="2532362765"/>
                  </a:ext>
                </a:extLst>
              </a:tr>
              <a:tr h="370840">
                <a:tc>
                  <a:txBody>
                    <a:bodyPr/>
                    <a:lstStyle/>
                    <a:p>
                      <a:r>
                        <a:rPr lang="en-NL" sz="1600" b="1">
                          <a:solidFill>
                            <a:srgbClr val="441C49"/>
                          </a:solidFill>
                        </a:rPr>
                        <a:t>March</a:t>
                      </a:r>
                    </a:p>
                  </a:txBody>
                  <a:tcPr/>
                </a:tc>
                <a:tc>
                  <a:txBody>
                    <a:bodyPr/>
                    <a:lstStyle/>
                    <a:p>
                      <a:pPr marL="171450" indent="-171450">
                        <a:buFont typeface="Arial"/>
                        <a:buChar char="•"/>
                      </a:pPr>
                      <a:r>
                        <a:rPr lang="en-GB" sz="1200" b="0"/>
                        <a:t>Image Processing with Python</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GB" sz="1200" b="0"/>
                        <a:t>Parallel Programming with Python</a:t>
                      </a:r>
                    </a:p>
                  </a:txBody>
                  <a:tcPr/>
                </a:tc>
                <a:tc>
                  <a:txBody>
                    <a:bodyPr/>
                    <a:lstStyle/>
                    <a:p>
                      <a:r>
                        <a:rPr lang="en-NL" sz="1600" b="1">
                          <a:solidFill>
                            <a:srgbClr val="441C49"/>
                          </a:solidFill>
                        </a:rPr>
                        <a:t>September</a:t>
                      </a:r>
                    </a:p>
                  </a:txBody>
                  <a:tcPr/>
                </a:tc>
                <a:tc>
                  <a:txBody>
                    <a:bodyPr/>
                    <a:lstStyle/>
                    <a:p>
                      <a:pPr marL="171450" lvl="0" indent="-171450">
                        <a:buFont typeface="Arial"/>
                        <a:buChar char="•"/>
                      </a:pPr>
                      <a:r>
                        <a:rPr lang="en-GB" sz="1200" b="0"/>
                        <a:t>Introduction to Deep Learning</a:t>
                      </a:r>
                    </a:p>
                    <a:p>
                      <a:pPr marL="171450" lvl="0" indent="-171450">
                        <a:buFont typeface="Arial"/>
                        <a:buChar char="•"/>
                      </a:pPr>
                      <a:r>
                        <a:rPr lang="en-GB" sz="1200" b="0" i="0" u="none" strike="noStrike" noProof="0">
                          <a:latin typeface="Assistant"/>
                        </a:rPr>
                        <a:t>Image Processing with Python</a:t>
                      </a:r>
                      <a:endParaRPr lang="en-GB" sz="1200" b="0"/>
                    </a:p>
                  </a:txBody>
                  <a:tcPr/>
                </a:tc>
                <a:extLst>
                  <a:ext uri="{0D108BD9-81ED-4DB2-BD59-A6C34878D82A}">
                    <a16:rowId xmlns:a16="http://schemas.microsoft.com/office/drawing/2014/main" val="253000246"/>
                  </a:ext>
                </a:extLst>
              </a:tr>
              <a:tr h="370840">
                <a:tc>
                  <a:txBody>
                    <a:bodyPr/>
                    <a:lstStyle/>
                    <a:p>
                      <a:r>
                        <a:rPr lang="en-NL" sz="1600" b="1">
                          <a:solidFill>
                            <a:srgbClr val="441C49"/>
                          </a:solidFill>
                        </a:rPr>
                        <a:t>April</a:t>
                      </a: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GB" sz="1200" b="0" dirty="0"/>
                        <a:t>Good Practices in Research Software Development</a:t>
                      </a:r>
                    </a:p>
                    <a:p>
                      <a:pPr marL="171450" lvl="0" indent="-171450">
                        <a:buFont typeface="Arial"/>
                        <a:buChar char="•"/>
                      </a:pPr>
                      <a:r>
                        <a:rPr lang="en-GB" sz="1200" b="0" i="0" u="none" strike="noStrike" noProof="0" dirty="0">
                          <a:solidFill>
                            <a:srgbClr val="000000"/>
                          </a:solidFill>
                          <a:latin typeface="+mn-lt"/>
                        </a:rPr>
                        <a:t>Machine learning in python with scikit-learn</a:t>
                      </a:r>
                    </a:p>
                    <a:p>
                      <a:pPr marL="171450" lvl="0" indent="-171450">
                        <a:buFont typeface="Arial"/>
                        <a:buChar char="•"/>
                      </a:pPr>
                      <a:r>
                        <a:rPr lang="en-GB" sz="1200" b="0" i="0" u="none" strike="noStrike" noProof="0" dirty="0"/>
                        <a:t>Intermediate Research Software Development with Python</a:t>
                      </a:r>
                      <a:endParaRPr lang="en-GB" sz="1200" b="0" i="0" u="none" strike="noStrike" noProof="0" dirty="0">
                        <a:solidFill>
                          <a:srgbClr val="000000"/>
                        </a:solidFill>
                        <a:latin typeface="+mn-lt"/>
                      </a:endParaRPr>
                    </a:p>
                  </a:txBody>
                  <a:tcPr/>
                </a:tc>
                <a:tc>
                  <a:txBody>
                    <a:bodyPr/>
                    <a:lstStyle/>
                    <a:p>
                      <a:r>
                        <a:rPr lang="en-NL" sz="1600" b="1">
                          <a:solidFill>
                            <a:srgbClr val="441C49"/>
                          </a:solidFill>
                        </a:rPr>
                        <a:t>October</a:t>
                      </a:r>
                    </a:p>
                  </a:txBody>
                  <a:tcPr/>
                </a:tc>
                <a:tc>
                  <a:txBody>
                    <a:bodyPr/>
                    <a:lstStyle/>
                    <a:p>
                      <a:pPr marL="171450" indent="-171450">
                        <a:buFont typeface="Arial"/>
                        <a:buChar char="•"/>
                      </a:pPr>
                      <a:r>
                        <a:rPr lang="en-GB" sz="1200" b="0" i="0" u="none" strike="noStrike" noProof="0" dirty="0">
                          <a:latin typeface="Assistant"/>
                        </a:rPr>
                        <a:t>Collaborative version control with git and GitHub</a:t>
                      </a:r>
                    </a:p>
                    <a:p>
                      <a:pPr marL="171450" lvl="0" indent="-171450">
                        <a:buFont typeface="Arial"/>
                        <a:buChar char="•"/>
                      </a:pPr>
                      <a:r>
                        <a:rPr lang="en-GB" sz="1200" b="0" i="0" u="none" strike="noStrike" noProof="0" dirty="0"/>
                        <a:t>Machine learning in python with scikit-learn</a:t>
                      </a:r>
                      <a:endParaRPr lang="en-GB" sz="1200" b="0" i="0" u="none" strike="noStrike" noProof="0" dirty="0">
                        <a:latin typeface="Assistant"/>
                      </a:endParaRPr>
                    </a:p>
                  </a:txBody>
                  <a:tcPr/>
                </a:tc>
                <a:extLst>
                  <a:ext uri="{0D108BD9-81ED-4DB2-BD59-A6C34878D82A}">
                    <a16:rowId xmlns:a16="http://schemas.microsoft.com/office/drawing/2014/main" val="166389647"/>
                  </a:ext>
                </a:extLst>
              </a:tr>
              <a:tr h="370840">
                <a:tc>
                  <a:txBody>
                    <a:bodyPr/>
                    <a:lstStyle/>
                    <a:p>
                      <a:r>
                        <a:rPr lang="en-NL" sz="1600" b="1">
                          <a:solidFill>
                            <a:srgbClr val="441C49"/>
                          </a:solidFill>
                        </a:rPr>
                        <a:t>May</a:t>
                      </a:r>
                    </a:p>
                  </a:txBody>
                  <a:tcPr/>
                </a:tc>
                <a:tc>
                  <a:txBody>
                    <a:bodyPr/>
                    <a:lstStyle/>
                    <a:p>
                      <a:pPr marL="171450" indent="-171450">
                        <a:buFont typeface="Arial"/>
                        <a:buChar char="•"/>
                      </a:pPr>
                      <a:r>
                        <a:rPr lang="en-GB" sz="1200" b="0" dirty="0"/>
                        <a:t>Introduction to Geospatial Raster and Vector Data with Python </a:t>
                      </a:r>
                    </a:p>
                    <a:p>
                      <a:pPr marL="171450" indent="-171450">
                        <a:buFont typeface="Arial"/>
                        <a:buChar char="•"/>
                      </a:pPr>
                      <a:r>
                        <a:rPr lang="en-GB" sz="1200" b="0" i="0" u="none" strike="noStrike" noProof="0" dirty="0">
                          <a:latin typeface="+mn-lt"/>
                        </a:rPr>
                        <a:t>Collaborative version control with git and GitHub</a:t>
                      </a:r>
                    </a:p>
                  </a:txBody>
                  <a:tcPr/>
                </a:tc>
                <a:tc>
                  <a:txBody>
                    <a:bodyPr/>
                    <a:lstStyle/>
                    <a:p>
                      <a:r>
                        <a:rPr lang="en-NL" sz="1600" b="1">
                          <a:solidFill>
                            <a:srgbClr val="441C49"/>
                          </a:solidFill>
                        </a:rPr>
                        <a:t>November</a:t>
                      </a:r>
                    </a:p>
                  </a:txBody>
                  <a:tcPr/>
                </a:tc>
                <a:tc>
                  <a:txBody>
                    <a:bodyPr/>
                    <a:lstStyle/>
                    <a:p>
                      <a:pPr marL="171450" lvl="0" indent="-171450">
                        <a:buFont typeface="Arial"/>
                        <a:buChar char="•"/>
                      </a:pPr>
                      <a:r>
                        <a:rPr lang="en-GB" sz="1200" b="0" i="0" u="none" strike="noStrike" noProof="0">
                          <a:solidFill>
                            <a:srgbClr val="000000"/>
                          </a:solidFill>
                        </a:rPr>
                        <a:t>Carpentries instructor training</a:t>
                      </a:r>
                      <a:endParaRPr lang="en-US"/>
                    </a:p>
                    <a:p>
                      <a:pPr marL="171450" lvl="0" indent="-171450">
                        <a:buFont typeface="Arial"/>
                        <a:buChar char="•"/>
                      </a:pPr>
                      <a:r>
                        <a:rPr lang="en-GB" sz="1200" b="0" i="0" u="none" strike="noStrike" noProof="0">
                          <a:latin typeface="Assistant"/>
                        </a:rPr>
                        <a:t>Reproducible research with R packages</a:t>
                      </a:r>
                      <a:r>
                        <a:rPr lang="en-GB" sz="1200" b="0"/>
                        <a:t> </a:t>
                      </a:r>
                    </a:p>
                  </a:txBody>
                  <a:tcPr/>
                </a:tc>
                <a:extLst>
                  <a:ext uri="{0D108BD9-81ED-4DB2-BD59-A6C34878D82A}">
                    <a16:rowId xmlns:a16="http://schemas.microsoft.com/office/drawing/2014/main" val="2740299584"/>
                  </a:ext>
                </a:extLst>
              </a:tr>
              <a:tr h="370840">
                <a:tc>
                  <a:txBody>
                    <a:bodyPr/>
                    <a:lstStyle/>
                    <a:p>
                      <a:r>
                        <a:rPr lang="en-NL" sz="1600" b="1">
                          <a:solidFill>
                            <a:srgbClr val="441C49"/>
                          </a:solidFill>
                        </a:rPr>
                        <a:t>June</a:t>
                      </a: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GB" sz="1200" b="0" i="0" u="none" strike="noStrike" noProof="0">
                          <a:solidFill>
                            <a:srgbClr val="000000"/>
                          </a:solidFill>
                          <a:latin typeface="+mn-lt"/>
                        </a:rPr>
                        <a:t>GPU programming</a:t>
                      </a:r>
                      <a:endParaRPr lang="en-US" sz="1200" b="0"/>
                    </a:p>
                    <a:p>
                      <a:pPr marL="171450" indent="-171450">
                        <a:buFont typeface="Arial"/>
                        <a:buChar char="•"/>
                      </a:pPr>
                      <a:r>
                        <a:rPr lang="en-GB" sz="1200" b="0"/>
                        <a:t>Carpentries instructor training</a:t>
                      </a:r>
                    </a:p>
                  </a:txBody>
                  <a:tcPr/>
                </a:tc>
                <a:tc>
                  <a:txBody>
                    <a:bodyPr/>
                    <a:lstStyle/>
                    <a:p>
                      <a:r>
                        <a:rPr lang="nl-NL" sz="1600" b="1">
                          <a:solidFill>
                            <a:srgbClr val="441C49"/>
                          </a:solidFill>
                        </a:rPr>
                        <a:t>December</a:t>
                      </a:r>
                      <a:endParaRPr lang="en-NL" sz="1600" b="1">
                        <a:solidFill>
                          <a:srgbClr val="441C49"/>
                        </a:solidFill>
                      </a:endParaRPr>
                    </a:p>
                  </a:txBody>
                  <a:tcPr/>
                </a:tc>
                <a:tc>
                  <a:txBody>
                    <a:bodyPr/>
                    <a:lstStyle/>
                    <a:p>
                      <a:pPr marL="171450" lvl="0" indent="-171450">
                        <a:buFont typeface="Arial"/>
                        <a:buChar char="•"/>
                      </a:pPr>
                      <a:r>
                        <a:rPr lang="en-GB" sz="1200" b="0" i="0" u="none" strike="noStrike" noProof="0" dirty="0">
                          <a:solidFill>
                            <a:srgbClr val="000000"/>
                          </a:solidFill>
                          <a:latin typeface="Assistant"/>
                        </a:rPr>
                        <a:t>GPU programming</a:t>
                      </a:r>
                      <a:endParaRPr lang="en-US" sz="1200" b="0" dirty="0"/>
                    </a:p>
                    <a:p>
                      <a:pPr marL="171450" lvl="0" indent="-171450">
                        <a:buFont typeface="Arial"/>
                        <a:buChar char="•"/>
                      </a:pPr>
                      <a:r>
                        <a:rPr lang="en-GB" sz="1200" b="0" i="0" u="none" strike="noStrike" noProof="0" dirty="0"/>
                        <a:t>Intermediate Research Software Development with Python</a:t>
                      </a:r>
                      <a:endParaRPr lang="en-GB" sz="1200" b="0" i="0" u="none" strike="noStrike" noProof="0" dirty="0">
                        <a:solidFill>
                          <a:srgbClr val="000000"/>
                        </a:solidFill>
                        <a:latin typeface="Assistant"/>
                      </a:endParaRPr>
                    </a:p>
                  </a:txBody>
                  <a:tcPr/>
                </a:tc>
                <a:extLst>
                  <a:ext uri="{0D108BD9-81ED-4DB2-BD59-A6C34878D82A}">
                    <a16:rowId xmlns:a16="http://schemas.microsoft.com/office/drawing/2014/main" val="1050643200"/>
                  </a:ext>
                </a:extLst>
              </a:tr>
            </a:tbl>
          </a:graphicData>
        </a:graphic>
      </p:graphicFrame>
      <p:sp>
        <p:nvSpPr>
          <p:cNvPr id="2" name="Text Placeholder 6">
            <a:extLst>
              <a:ext uri="{FF2B5EF4-FFF2-40B4-BE49-F238E27FC236}">
                <a16:creationId xmlns:a16="http://schemas.microsoft.com/office/drawing/2014/main" id="{D5B9962E-DC5E-609A-40C1-4C29CABCDC95}"/>
              </a:ext>
            </a:extLst>
          </p:cNvPr>
          <p:cNvSpPr txBox="1">
            <a:spLocks/>
          </p:cNvSpPr>
          <p:nvPr/>
        </p:nvSpPr>
        <p:spPr>
          <a:xfrm>
            <a:off x="1057295" y="4777829"/>
            <a:ext cx="9376009" cy="3602038"/>
          </a:xfrm>
          <a:prstGeom prst="rect">
            <a:avLst/>
          </a:prstGeom>
        </p:spPr>
        <p:txBody>
          <a:bodyPr vert="horz" lIns="91440" tIns="45720" rIns="91440" bIns="45720" rtlCol="0" anchor="t">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a:solidFill>
                  <a:srgbClr val="000000"/>
                </a:solidFill>
                <a:latin typeface="Assistant"/>
                <a:cs typeface="Assistant"/>
              </a:rPr>
              <a:t>For exact dates of upcoming workshops (3 months in advance): </a:t>
            </a:r>
            <a:br>
              <a:rPr lang="en-GB" sz="2000">
                <a:latin typeface="Assistant" pitchFamily="2" charset="-79"/>
                <a:cs typeface="Assistant" pitchFamily="2" charset="-79"/>
              </a:rPr>
            </a:br>
            <a:r>
              <a:rPr lang="en-GB" sz="2000">
                <a:solidFill>
                  <a:srgbClr val="00ADDC"/>
                </a:solidFill>
                <a:ea typeface="+mn-lt"/>
                <a:cs typeface="+mn-lt"/>
                <a:hlinkClick r:id="rId4">
                  <a:extLst>
                    <a:ext uri="{A12FA001-AC4F-418D-AE19-62706E023703}">
                      <ahyp:hlinkClr xmlns:ahyp="http://schemas.microsoft.com/office/drawing/2018/hyperlinkcolor" val="tx"/>
                    </a:ext>
                  </a:extLst>
                </a:hlinkClick>
              </a:rPr>
              <a:t>esciencecenter.nl/events/?f=workshops</a:t>
            </a:r>
            <a:endParaRPr lang="en-GB" sz="2000">
              <a:solidFill>
                <a:schemeClr val="accent1"/>
              </a:solidFill>
              <a:latin typeface="Assistant"/>
              <a:cs typeface="Assistant"/>
              <a:hlinkClick r:id="rId4">
                <a:extLst>
                  <a:ext uri="{A12FA001-AC4F-418D-AE19-62706E023703}">
                    <ahyp:hlinkClr xmlns:ahyp="http://schemas.microsoft.com/office/drawing/2018/hyperlinkcolor" val="tx"/>
                  </a:ext>
                </a:extLst>
              </a:hlinkClick>
            </a:endParaRPr>
          </a:p>
          <a:p>
            <a:r>
              <a:rPr lang="en-GB" sz="2000">
                <a:latin typeface="Assistant" pitchFamily="2" charset="-79"/>
                <a:cs typeface="Assistant" pitchFamily="2" charset="-79"/>
              </a:rPr>
              <a:t>To be notified about coming up workshops, subscribe to the Newsletter: </a:t>
            </a:r>
            <a:r>
              <a:rPr lang="en-GB" sz="2000">
                <a:solidFill>
                  <a:srgbClr val="00ADDC"/>
                </a:solidFill>
                <a:latin typeface="Assistant" pitchFamily="2" charset="-79"/>
                <a:cs typeface="Assistant" pitchFamily="2" charset="-79"/>
                <a:hlinkClick r:id="rId5">
                  <a:extLst>
                    <a:ext uri="{A12FA001-AC4F-418D-AE19-62706E023703}">
                      <ahyp:hlinkClr xmlns:ahyp="http://schemas.microsoft.com/office/drawing/2018/hyperlinkcolor" val="tx"/>
                    </a:ext>
                  </a:extLst>
                </a:hlinkClick>
              </a:rPr>
              <a:t>eepurl.com/</a:t>
            </a:r>
            <a:r>
              <a:rPr lang="en-GB" sz="2000" err="1">
                <a:solidFill>
                  <a:srgbClr val="00ADDC"/>
                </a:solidFill>
                <a:latin typeface="Assistant" pitchFamily="2" charset="-79"/>
                <a:cs typeface="Assistant" pitchFamily="2" charset="-79"/>
                <a:hlinkClick r:id="rId5">
                  <a:extLst>
                    <a:ext uri="{A12FA001-AC4F-418D-AE19-62706E023703}">
                      <ahyp:hlinkClr xmlns:ahyp="http://schemas.microsoft.com/office/drawing/2018/hyperlinkcolor" val="tx"/>
                    </a:ext>
                  </a:extLst>
                </a:hlinkClick>
              </a:rPr>
              <a:t>dtjzwP</a:t>
            </a:r>
            <a:endParaRPr lang="en-NL" sz="2000"/>
          </a:p>
        </p:txBody>
      </p:sp>
    </p:spTree>
    <p:extLst>
      <p:ext uri="{BB962C8B-B14F-4D97-AF65-F5344CB8AC3E}">
        <p14:creationId xmlns:p14="http://schemas.microsoft.com/office/powerpoint/2010/main" val="2751906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Afbeelding 12">
            <a:extLst>
              <a:ext uri="{FF2B5EF4-FFF2-40B4-BE49-F238E27FC236}">
                <a16:creationId xmlns:a16="http://schemas.microsoft.com/office/drawing/2014/main" id="{4BDEDEEB-E601-2A3E-0CCE-677197CC8A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7" y="0"/>
            <a:ext cx="6093391" cy="6858000"/>
          </a:xfrm>
          <a:prstGeom prst="rect">
            <a:avLst/>
          </a:prstGeom>
        </p:spPr>
      </p:pic>
      <p:pic>
        <p:nvPicPr>
          <p:cNvPr id="9" name="Tijdelijke aanduiding voor inhoud 8">
            <a:extLst>
              <a:ext uri="{FF2B5EF4-FFF2-40B4-BE49-F238E27FC236}">
                <a16:creationId xmlns:a16="http://schemas.microsoft.com/office/drawing/2014/main" id="{36780F94-E403-087A-5A22-CEEA64FBA7B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10800000">
            <a:off x="9991725" y="0"/>
            <a:ext cx="2200274" cy="3061254"/>
          </a:xfrm>
        </p:spPr>
      </p:pic>
      <p:pic>
        <p:nvPicPr>
          <p:cNvPr id="6" name="Afbeelding 5">
            <a:extLst>
              <a:ext uri="{FF2B5EF4-FFF2-40B4-BE49-F238E27FC236}">
                <a16:creationId xmlns:a16="http://schemas.microsoft.com/office/drawing/2014/main" id="{9F9A9421-2ADC-6C96-0F99-22A262FCCB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6095999" y="-1"/>
            <a:ext cx="2095130" cy="5838825"/>
          </a:xfrm>
          <a:prstGeom prst="rect">
            <a:avLst/>
          </a:prstGeom>
        </p:spPr>
      </p:pic>
      <p:pic>
        <p:nvPicPr>
          <p:cNvPr id="7" name="Afbeelding 6">
            <a:extLst>
              <a:ext uri="{FF2B5EF4-FFF2-40B4-BE49-F238E27FC236}">
                <a16:creationId xmlns:a16="http://schemas.microsoft.com/office/drawing/2014/main" id="{ABC5485A-B8DE-6CFF-2A93-F8892547A3A7}"/>
              </a:ext>
            </a:extLst>
          </p:cNvPr>
          <p:cNvPicPr>
            <a:picLocks noChangeAspect="1"/>
          </p:cNvPicPr>
          <p:nvPr/>
        </p:nvPicPr>
        <p:blipFill rotWithShape="1">
          <a:blip r:embed="rId5">
            <a:extLst>
              <a:ext uri="{28A0092B-C50C-407E-A947-70E740481C1C}">
                <a14:useLocalDpi xmlns:a14="http://schemas.microsoft.com/office/drawing/2010/main" val="0"/>
              </a:ext>
            </a:extLst>
          </a:blip>
          <a:srcRect b="16749"/>
          <a:stretch/>
        </p:blipFill>
        <p:spPr>
          <a:xfrm rot="10800000">
            <a:off x="8132145" y="-36764"/>
            <a:ext cx="4059854" cy="2053773"/>
          </a:xfrm>
          <a:prstGeom prst="rect">
            <a:avLst/>
          </a:prstGeom>
        </p:spPr>
      </p:pic>
      <p:pic>
        <p:nvPicPr>
          <p:cNvPr id="11" name="Afbeelding 10">
            <a:extLst>
              <a:ext uri="{FF2B5EF4-FFF2-40B4-BE49-F238E27FC236}">
                <a16:creationId xmlns:a16="http://schemas.microsoft.com/office/drawing/2014/main" id="{3C4D21B4-B2AE-FB82-057E-E27F828B6C1D}"/>
              </a:ext>
            </a:extLst>
          </p:cNvPr>
          <p:cNvPicPr>
            <a:picLocks noChangeAspect="1"/>
          </p:cNvPicPr>
          <p:nvPr/>
        </p:nvPicPr>
        <p:blipFill rotWithShape="1">
          <a:blip r:embed="rId6">
            <a:extLst>
              <a:ext uri="{28A0092B-C50C-407E-A947-70E740481C1C}">
                <a14:useLocalDpi xmlns:a14="http://schemas.microsoft.com/office/drawing/2010/main" val="0"/>
              </a:ext>
            </a:extLst>
          </a:blip>
          <a:srcRect b="54771"/>
          <a:stretch/>
        </p:blipFill>
        <p:spPr>
          <a:xfrm>
            <a:off x="8132145" y="4866146"/>
            <a:ext cx="2029927" cy="2001379"/>
          </a:xfrm>
          <a:prstGeom prst="rect">
            <a:avLst/>
          </a:prstGeom>
        </p:spPr>
      </p:pic>
      <p:pic>
        <p:nvPicPr>
          <p:cNvPr id="5" name="Afbeelding 4">
            <a:extLst>
              <a:ext uri="{FF2B5EF4-FFF2-40B4-BE49-F238E27FC236}">
                <a16:creationId xmlns:a16="http://schemas.microsoft.com/office/drawing/2014/main" id="{1D68CD41-B8C5-D6B1-BBDB-CC96BDAE17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sp>
        <p:nvSpPr>
          <p:cNvPr id="14" name="Rechthoek: afgeronde hoeken 13">
            <a:extLst>
              <a:ext uri="{FF2B5EF4-FFF2-40B4-BE49-F238E27FC236}">
                <a16:creationId xmlns:a16="http://schemas.microsoft.com/office/drawing/2014/main" id="{33B3BAE3-84A1-CEAD-E2CD-CB4DA3C85EDF}"/>
              </a:ext>
            </a:extLst>
          </p:cNvPr>
          <p:cNvSpPr/>
          <p:nvPr/>
        </p:nvSpPr>
        <p:spPr>
          <a:xfrm>
            <a:off x="7049435" y="1285875"/>
            <a:ext cx="4290679" cy="4050597"/>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15" name="Tijdelijke aanduiding voor tekst 3">
            <a:extLst>
              <a:ext uri="{FF2B5EF4-FFF2-40B4-BE49-F238E27FC236}">
                <a16:creationId xmlns:a16="http://schemas.microsoft.com/office/drawing/2014/main" id="{AA8B73B0-0FBB-D0D7-B90C-C38EA025AFE9}"/>
              </a:ext>
            </a:extLst>
          </p:cNvPr>
          <p:cNvSpPr>
            <a:spLocks noGrp="1"/>
          </p:cNvSpPr>
          <p:nvPr>
            <p:ph type="body" sz="quarter" idx="13"/>
          </p:nvPr>
        </p:nvSpPr>
        <p:spPr>
          <a:xfrm>
            <a:off x="7425548" y="1855612"/>
            <a:ext cx="3491987" cy="2973771"/>
          </a:xfrm>
        </p:spPr>
        <p:txBody>
          <a:bodyPr/>
          <a:lstStyle/>
          <a:p>
            <a:endParaRPr lang="nl-NL"/>
          </a:p>
        </p:txBody>
      </p:sp>
      <p:pic>
        <p:nvPicPr>
          <p:cNvPr id="3" name="Picture 2" descr="A group of people working on laptops&#10;&#10;Description automatically generated with medium confidence">
            <a:extLst>
              <a:ext uri="{FF2B5EF4-FFF2-40B4-BE49-F238E27FC236}">
                <a16:creationId xmlns:a16="http://schemas.microsoft.com/office/drawing/2014/main" id="{4FB2321C-02FA-2361-D3FB-4ED9EA3D2E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07912" y="-19878"/>
            <a:ext cx="5726452" cy="3768628"/>
          </a:xfrm>
          <a:prstGeom prst="rect">
            <a:avLst/>
          </a:prstGeom>
        </p:spPr>
      </p:pic>
      <p:pic>
        <p:nvPicPr>
          <p:cNvPr id="4" name="Picture 3" descr="A group of people sitting at a table with laptops&#10;&#10;Description automatically generated with medium confidence">
            <a:extLst>
              <a:ext uri="{FF2B5EF4-FFF2-40B4-BE49-F238E27FC236}">
                <a16:creationId xmlns:a16="http://schemas.microsoft.com/office/drawing/2014/main" id="{BB0A109D-19C3-6A5A-DB5C-4D848BA1C37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07912" y="3055068"/>
            <a:ext cx="5726451" cy="3805971"/>
          </a:xfrm>
          <a:prstGeom prst="rect">
            <a:avLst/>
          </a:prstGeom>
        </p:spPr>
      </p:pic>
      <p:sp>
        <p:nvSpPr>
          <p:cNvPr id="8" name="Title 1">
            <a:extLst>
              <a:ext uri="{FF2B5EF4-FFF2-40B4-BE49-F238E27FC236}">
                <a16:creationId xmlns:a16="http://schemas.microsoft.com/office/drawing/2014/main" id="{88FF6134-568E-F24A-4624-9E033969A37E}"/>
              </a:ext>
            </a:extLst>
          </p:cNvPr>
          <p:cNvSpPr>
            <a:spLocks noGrp="1"/>
          </p:cNvSpPr>
          <p:nvPr>
            <p:ph type="title"/>
          </p:nvPr>
        </p:nvSpPr>
        <p:spPr>
          <a:xfrm>
            <a:off x="138012" y="2017009"/>
            <a:ext cx="5781844" cy="4212408"/>
          </a:xfrm>
        </p:spPr>
        <p:txBody>
          <a:bodyPr>
            <a:normAutofit/>
          </a:bodyPr>
          <a:lstStyle/>
          <a:p>
            <a:pPr>
              <a:lnSpc>
                <a:spcPct val="100000"/>
              </a:lnSpc>
            </a:pPr>
            <a:r>
              <a:rPr lang="en-GB" sz="2000" b="0">
                <a:effectLst/>
                <a:latin typeface="Assistant"/>
                <a:cs typeface="Assistant"/>
              </a:rPr>
              <a:t>Our Digital Skills Workshops are </a:t>
            </a:r>
            <a:r>
              <a:rPr lang="en-GB" sz="2000">
                <a:solidFill>
                  <a:srgbClr val="F0A944"/>
                </a:solidFill>
                <a:effectLst/>
                <a:latin typeface="Assistant"/>
                <a:cs typeface="Assistant"/>
              </a:rPr>
              <a:t>free and open to researchers in the Netherlands</a:t>
            </a:r>
            <a:r>
              <a:rPr lang="en-GB" sz="2000" b="0">
                <a:effectLst/>
                <a:latin typeface="Assistant"/>
                <a:cs typeface="Assistant"/>
              </a:rPr>
              <a:t>.</a:t>
            </a:r>
            <a:br>
              <a:rPr lang="en-GB" sz="2000" b="0">
                <a:effectLst/>
                <a:latin typeface="Assistant" pitchFamily="2" charset="-79"/>
                <a:cs typeface="Assistant" pitchFamily="2" charset="-79"/>
              </a:rPr>
            </a:br>
            <a:br>
              <a:rPr lang="en-GB" sz="2000" b="0">
                <a:effectLst/>
                <a:latin typeface="Assistant" pitchFamily="2" charset="-79"/>
                <a:cs typeface="Assistant" pitchFamily="2" charset="-79"/>
              </a:rPr>
            </a:br>
            <a:r>
              <a:rPr lang="en-GB" sz="2000" b="0">
                <a:effectLst/>
                <a:latin typeface="Assistant"/>
                <a:cs typeface="Assistant"/>
              </a:rPr>
              <a:t>We also </a:t>
            </a:r>
            <a:r>
              <a:rPr lang="en-GB" sz="2000" b="0">
                <a:latin typeface="Assistant"/>
                <a:cs typeface="Assistant"/>
              </a:rPr>
              <a:t>offer paid options of standard and custom</a:t>
            </a:r>
            <a:r>
              <a:rPr lang="en-GB" sz="2000" b="0">
                <a:effectLst/>
                <a:latin typeface="Assistant"/>
                <a:cs typeface="Assistant"/>
              </a:rPr>
              <a:t> workshops dedicated to your organisation. To learn more, contact:</a:t>
            </a:r>
            <a:br>
              <a:rPr lang="en-GB" sz="2000" b="0">
                <a:effectLst/>
                <a:latin typeface="Assistant" pitchFamily="2" charset="-79"/>
                <a:cs typeface="Assistant" pitchFamily="2" charset="-79"/>
              </a:rPr>
            </a:br>
            <a:r>
              <a:rPr lang="en-GB" sz="2000" b="0">
                <a:effectLst/>
                <a:latin typeface="Assistant"/>
                <a:cs typeface="Assistant"/>
              </a:rPr>
              <a:t>	</a:t>
            </a:r>
            <a:r>
              <a:rPr lang="en-GB" sz="2000" b="0">
                <a:solidFill>
                  <a:srgbClr val="00ADDC"/>
                </a:solidFill>
                <a:effectLst/>
                <a:latin typeface="Assistant"/>
                <a:cs typeface="Assistant"/>
              </a:rPr>
              <a:t>training@esciencecenter.nl</a:t>
            </a:r>
            <a:br>
              <a:rPr lang="en-GB" sz="2000" b="0">
                <a:effectLst/>
                <a:latin typeface="Assistant" pitchFamily="2" charset="-79"/>
                <a:cs typeface="Assistant" pitchFamily="2" charset="-79"/>
              </a:rPr>
            </a:br>
            <a:br>
              <a:rPr lang="en-GB" sz="2000" b="0">
                <a:effectLst/>
                <a:latin typeface="Assistant" pitchFamily="2" charset="-79"/>
                <a:cs typeface="Assistant" pitchFamily="2" charset="-79"/>
              </a:rPr>
            </a:br>
            <a:endParaRPr lang="en-GB" sz="2000" b="0">
              <a:solidFill>
                <a:srgbClr val="00ADDC"/>
              </a:solidFill>
              <a:latin typeface="Assistant" pitchFamily="2" charset="-79"/>
              <a:cs typeface="Assistant" pitchFamily="2" charset="-79"/>
            </a:endParaRPr>
          </a:p>
        </p:txBody>
      </p:sp>
      <p:sp>
        <p:nvSpPr>
          <p:cNvPr id="10" name="TextBox 9">
            <a:extLst>
              <a:ext uri="{FF2B5EF4-FFF2-40B4-BE49-F238E27FC236}">
                <a16:creationId xmlns:a16="http://schemas.microsoft.com/office/drawing/2014/main" id="{EC847DD0-B853-61CE-DBC2-44F2A7AE89DC}"/>
              </a:ext>
            </a:extLst>
          </p:cNvPr>
          <p:cNvSpPr txBox="1"/>
          <p:nvPr/>
        </p:nvSpPr>
        <p:spPr>
          <a:xfrm>
            <a:off x="183473" y="958623"/>
            <a:ext cx="6156385" cy="1569660"/>
          </a:xfrm>
          <a:prstGeom prst="rect">
            <a:avLst/>
          </a:prstGeom>
          <a:noFill/>
        </p:spPr>
        <p:txBody>
          <a:bodyPr wrap="square" lIns="91440" tIns="45720" rIns="91440" bIns="45720" anchor="t">
            <a:spAutoFit/>
          </a:bodyPr>
          <a:lstStyle/>
          <a:p>
            <a:r>
              <a:rPr lang="en-GB" sz="3200" b="1" i="0" u="none" strike="noStrike">
                <a:solidFill>
                  <a:srgbClr val="F0A944"/>
                </a:solidFill>
                <a:effectLst/>
                <a:latin typeface="Nunito"/>
              </a:rPr>
              <a:t>Do you want us to come and teach a workshop at your organisation?</a:t>
            </a:r>
            <a:endParaRPr lang="en-NL" sz="3200">
              <a:solidFill>
                <a:srgbClr val="F0A944"/>
              </a:solidFill>
              <a:latin typeface="Nunito"/>
            </a:endParaRPr>
          </a:p>
        </p:txBody>
      </p:sp>
    </p:spTree>
    <p:extLst>
      <p:ext uri="{BB962C8B-B14F-4D97-AF65-F5344CB8AC3E}">
        <p14:creationId xmlns:p14="http://schemas.microsoft.com/office/powerpoint/2010/main" val="2111668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F3498-8E31-5442-92DB-C15CD7FA948D}"/>
              </a:ext>
            </a:extLst>
          </p:cNvPr>
          <p:cNvSpPr>
            <a:spLocks noGrp="1"/>
          </p:cNvSpPr>
          <p:nvPr>
            <p:ph type="title" idx="4294967295"/>
          </p:nvPr>
        </p:nvSpPr>
        <p:spPr>
          <a:xfrm>
            <a:off x="4393096" y="531605"/>
            <a:ext cx="6311347" cy="1181307"/>
          </a:xfrm>
        </p:spPr>
        <p:txBody>
          <a:bodyPr/>
          <a:lstStyle/>
          <a:p>
            <a:r>
              <a:rPr lang="en-NL" dirty="0"/>
              <a:t>Do you want to teach with our materials?</a:t>
            </a:r>
          </a:p>
        </p:txBody>
      </p:sp>
      <p:sp>
        <p:nvSpPr>
          <p:cNvPr id="3" name="Content Placeholder 2">
            <a:extLst>
              <a:ext uri="{FF2B5EF4-FFF2-40B4-BE49-F238E27FC236}">
                <a16:creationId xmlns:a16="http://schemas.microsoft.com/office/drawing/2014/main" id="{62E503A0-96AA-3A44-8EFC-BE231B19DEEC}"/>
              </a:ext>
            </a:extLst>
          </p:cNvPr>
          <p:cNvSpPr>
            <a:spLocks noGrp="1"/>
          </p:cNvSpPr>
          <p:nvPr>
            <p:ph type="body" sz="quarter" idx="4294967295"/>
          </p:nvPr>
        </p:nvSpPr>
        <p:spPr>
          <a:xfrm>
            <a:off x="4180717" y="2364891"/>
            <a:ext cx="6205674" cy="2445647"/>
          </a:xfrm>
        </p:spPr>
        <p:txBody>
          <a:bodyPr vert="horz" lIns="91440" tIns="45720" rIns="91440" bIns="45720" rtlCol="0" anchor="t">
            <a:noAutofit/>
          </a:bodyPr>
          <a:lstStyle/>
          <a:p>
            <a:r>
              <a:rPr lang="en-NL"/>
              <a:t>All material that we use is open-source and available online</a:t>
            </a:r>
          </a:p>
          <a:p>
            <a:r>
              <a:rPr lang="en-NL"/>
              <a:t>We can help you setup workshops, contact </a:t>
            </a:r>
            <a:r>
              <a:rPr lang="en-NL">
                <a:solidFill>
                  <a:schemeClr val="accent1"/>
                </a:solidFill>
                <a:hlinkClick r:id="rId2">
                  <a:extLst>
                    <a:ext uri="{A12FA001-AC4F-418D-AE19-62706E023703}">
                      <ahyp:hlinkClr xmlns:ahyp="http://schemas.microsoft.com/office/drawing/2018/hyperlinkcolor" val="tx"/>
                    </a:ext>
                  </a:extLst>
                </a:hlinkClick>
              </a:rPr>
              <a:t>training@esciencecenter.nl</a:t>
            </a:r>
            <a:endParaRPr lang="en-NL">
              <a:solidFill>
                <a:schemeClr val="accent1"/>
              </a:solidFill>
            </a:endParaRPr>
          </a:p>
          <a:p>
            <a:pPr marL="0" indent="0">
              <a:buNone/>
            </a:pPr>
            <a:endParaRPr lang="en-NL"/>
          </a:p>
        </p:txBody>
      </p:sp>
    </p:spTree>
    <p:extLst>
      <p:ext uri="{BB962C8B-B14F-4D97-AF65-F5344CB8AC3E}">
        <p14:creationId xmlns:p14="http://schemas.microsoft.com/office/powerpoint/2010/main" val="1761737027"/>
      </p:ext>
    </p:extLst>
  </p:cSld>
  <p:clrMapOvr>
    <a:masterClrMapping/>
  </p:clrMapOvr>
</p:sld>
</file>

<file path=ppt/theme/theme1.xml><?xml version="1.0" encoding="utf-8"?>
<a:theme xmlns:a="http://schemas.openxmlformats.org/drawingml/2006/main" name="Office Theme">
  <a:themeElements>
    <a:clrScheme name="eScience colors">
      <a:dk1>
        <a:srgbClr val="000000"/>
      </a:dk1>
      <a:lt1>
        <a:srgbClr val="FFFFFF"/>
      </a:lt1>
      <a:dk2>
        <a:srgbClr val="000000"/>
      </a:dk2>
      <a:lt2>
        <a:srgbClr val="FFFFFF"/>
      </a:lt2>
      <a:accent1>
        <a:srgbClr val="009DDD"/>
      </a:accent1>
      <a:accent2>
        <a:srgbClr val="380338"/>
      </a:accent2>
      <a:accent3>
        <a:srgbClr val="FFB213"/>
      </a:accent3>
      <a:accent4>
        <a:srgbClr val="FFFFFF"/>
      </a:accent4>
      <a:accent5>
        <a:srgbClr val="FFFFFF"/>
      </a:accent5>
      <a:accent6>
        <a:srgbClr val="FFFFFF"/>
      </a:accent6>
      <a:hlink>
        <a:srgbClr val="FFFFFF"/>
      </a:hlink>
      <a:folHlink>
        <a:srgbClr val="009DDD"/>
      </a:folHlink>
    </a:clrScheme>
    <a:fontScheme name="Custom 2">
      <a:majorFont>
        <a:latin typeface="Nunito"/>
        <a:ea typeface=""/>
        <a:cs typeface=""/>
      </a:majorFont>
      <a:minorFont>
        <a:latin typeface="Assistan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375943d0-1737-420d-abae-750e225a1f6c">
      <Terms xmlns="http://schemas.microsoft.com/office/infopath/2007/PartnerControls"/>
    </lcf76f155ced4ddcb4097134ff3c332f>
    <TaxCatchAll xmlns="dbccc4ca-e175-4642-95d3-c6632d06f78c" xsi:nil="true"/>
    <SharedWithUsers xmlns="dbccc4ca-e175-4642-95d3-c6632d06f78c">
      <UserInfo>
        <DisplayName>Candace Moore</DisplayName>
        <AccountId>931</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C9242AECD975D4DA7B237C2E1E764BE" ma:contentTypeVersion="18" ma:contentTypeDescription="Create a new document." ma:contentTypeScope="" ma:versionID="1577cb9ef9c95c3ca1ef094e51bda793">
  <xsd:schema xmlns:xsd="http://www.w3.org/2001/XMLSchema" xmlns:xs="http://www.w3.org/2001/XMLSchema" xmlns:p="http://schemas.microsoft.com/office/2006/metadata/properties" xmlns:ns2="375943d0-1737-420d-abae-750e225a1f6c" xmlns:ns3="dbccc4ca-e175-4642-95d3-c6632d06f78c" targetNamespace="http://schemas.microsoft.com/office/2006/metadata/properties" ma:root="true" ma:fieldsID="b0f9b80e011c170a1b0b2a9b4d0fff14" ns2:_="" ns3:_="">
    <xsd:import namespace="375943d0-1737-420d-abae-750e225a1f6c"/>
    <xsd:import namespace="dbccc4ca-e175-4642-95d3-c6632d06f78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Location" minOccurs="0"/>
                <xsd:element ref="ns2:lcf76f155ced4ddcb4097134ff3c332f" minOccurs="0"/>
                <xsd:element ref="ns3:TaxCatchAll" minOccurs="0"/>
                <xsd:element ref="ns2:MediaLengthInSeconds"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5943d0-1737-420d-abae-750e225a1f6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c0ad629c-0c64-4cfd-a7c6-02f1c6e4954d" ma:termSetId="09814cd3-568e-fe90-9814-8d621ff8fb84" ma:anchorId="fba54fb3-c3e1-fe81-a776-ca4b69148c4d" ma:open="true" ma:isKeyword="false">
      <xsd:complexType>
        <xsd:sequence>
          <xsd:element ref="pc:Terms" minOccurs="0" maxOccurs="1"/>
        </xsd:sequence>
      </xsd:complexType>
    </xsd:element>
    <xsd:element name="MediaLengthInSeconds" ma:index="22" nillable="true" ma:displayName="MediaLengthInSeconds" ma:hidden="true" ma:internalName="MediaLengthInSeconds" ma:readOnly="true">
      <xsd:simpleType>
        <xsd:restriction base="dms:Unknown"/>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ccc4ca-e175-4642-95d3-c6632d06f78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ba9bfee0-987d-4126-a462-19846f6d7e75}" ma:internalName="TaxCatchAll" ma:showField="CatchAllData" ma:web="dbccc4ca-e175-4642-95d3-c6632d06f78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0FF6FBF-B4F4-49AD-A88B-091F94ABFAFA}">
  <ds:schemaRefs>
    <ds:schemaRef ds:uri="http://purl.org/dc/elements/1.1/"/>
    <ds:schemaRef ds:uri="http://purl.org/dc/dcmitype/"/>
    <ds:schemaRef ds:uri="http://www.w3.org/XML/1998/namespace"/>
    <ds:schemaRef ds:uri="http://schemas.microsoft.com/office/2006/documentManagement/types"/>
    <ds:schemaRef ds:uri="375943d0-1737-420d-abae-750e225a1f6c"/>
    <ds:schemaRef ds:uri="http://purl.org/dc/terms/"/>
    <ds:schemaRef ds:uri="http://schemas.microsoft.com/office/infopath/2007/PartnerControls"/>
    <ds:schemaRef ds:uri="http://schemas.openxmlformats.org/package/2006/metadata/core-properties"/>
    <ds:schemaRef ds:uri="dbccc4ca-e175-4642-95d3-c6632d06f78c"/>
    <ds:schemaRef ds:uri="http://schemas.microsoft.com/office/2006/metadata/properties"/>
  </ds:schemaRefs>
</ds:datastoreItem>
</file>

<file path=customXml/itemProps2.xml><?xml version="1.0" encoding="utf-8"?>
<ds:datastoreItem xmlns:ds="http://schemas.openxmlformats.org/officeDocument/2006/customXml" ds:itemID="{0A4FD619-2FD5-458A-9F35-06A6D1545B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75943d0-1737-420d-abae-750e225a1f6c"/>
    <ds:schemaRef ds:uri="dbccc4ca-e175-4642-95d3-c6632d06f78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72CECC3-7DC2-48A3-A34C-CF77ADEDD29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696</Words>
  <Application>Microsoft Office PowerPoint</Application>
  <PresentationFormat>Widescreen</PresentationFormat>
  <Paragraphs>117</Paragraphs>
  <Slides>12</Slides>
  <Notes>0</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Assistant</vt:lpstr>
      <vt:lpstr>Calibri</vt:lpstr>
      <vt:lpstr>Arial</vt:lpstr>
      <vt:lpstr>Nunito</vt:lpstr>
      <vt:lpstr>Office Theme</vt:lpstr>
      <vt:lpstr> Image processing w/ Python: Welcome   Candace Makeda Moore, Jaro Camphuijsen, Giulia Crocioni, Djura Smits</vt:lpstr>
      <vt:lpstr>PowerPoint Presentation</vt:lpstr>
      <vt:lpstr>Set up check:</vt:lpstr>
      <vt:lpstr>The Netherlands eScience Center</vt:lpstr>
      <vt:lpstr>Who are we?</vt:lpstr>
      <vt:lpstr>PowerPoint Presentation</vt:lpstr>
      <vt:lpstr>PowerPoint Presentation</vt:lpstr>
      <vt:lpstr>Our Digital Skills Workshops are free and open to researchers in the Netherlands.  We also offer paid options of standard and custom workshops dedicated to your organisation. To learn more, contact:  training@esciencecenter.nl  </vt:lpstr>
      <vt:lpstr>Do you want to teach with our materials?</vt:lpstr>
      <vt:lpstr>PowerPoint Presentation</vt:lpstr>
      <vt:lpstr>PowerPoint Presentation</vt:lpstr>
      <vt:lpstr>Let’s stay in touch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Netherlands eScience Center</dc:title>
  <dc:creator>Ben van Werkhoven</dc:creator>
  <cp:lastModifiedBy>Candace Moore</cp:lastModifiedBy>
  <cp:revision>42</cp:revision>
  <dcterms:created xsi:type="dcterms:W3CDTF">2021-07-14T12:30:17Z</dcterms:created>
  <dcterms:modified xsi:type="dcterms:W3CDTF">2024-02-23T09:16:33Z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0x0101008C9242AECD975D4DA7B237C2E1E764BE</vt:lpwstr>
  </property>
  <property fmtid="{D5CDD505-2E9C-101B-9397-08002B2CF9AE}" pid="3" name="MediaServiceImageTags">
    <vt:lpwstr/>
  </property>
</Properties>
</file>